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Raleway"/>
      <p:regular r:id="rId24"/>
      <p:bold r:id="rId25"/>
      <p:italic r:id="rId26"/>
      <p:boldItalic r:id="rId27"/>
    </p:embeddedFont>
    <p:embeddedFont>
      <p:font typeface="Montserrat SemiBold"/>
      <p:regular r:id="rId28"/>
      <p:bold r:id="rId29"/>
      <p:italic r:id="rId30"/>
      <p:boldItalic r:id="rId31"/>
    </p:embeddedFont>
    <p:embeddedFont>
      <p:font typeface="Raleway ExtraBold"/>
      <p:bold r:id="rId32"/>
      <p:boldItalic r:id="rId33"/>
    </p:embeddedFont>
    <p:embeddedFont>
      <p:font typeface="Ubuntu Medium"/>
      <p:regular r:id="rId34"/>
      <p:bold r:id="rId35"/>
      <p:italic r:id="rId36"/>
      <p:boldItalic r:id="rId37"/>
    </p:embeddedFont>
    <p:embeddedFont>
      <p:font typeface="Montserrat Black"/>
      <p:bold r:id="rId38"/>
      <p:boldItalic r:id="rId39"/>
    </p:embeddedFont>
    <p:embeddedFont>
      <p:font typeface="Montserrat"/>
      <p:regular r:id="rId40"/>
      <p:bold r:id="rId41"/>
      <p:italic r:id="rId42"/>
      <p:boldItalic r:id="rId43"/>
    </p:embeddedFont>
    <p:embeddedFont>
      <p:font typeface="Fahkwang Medium"/>
      <p:regular r:id="rId44"/>
      <p:bold r:id="rId45"/>
      <p:italic r:id="rId46"/>
      <p:boldItalic r:id="rId47"/>
    </p:embeddedFont>
    <p:embeddedFont>
      <p:font typeface="Bebas Neue"/>
      <p:regular r:id="rId48"/>
    </p:embeddedFont>
    <p:embeddedFont>
      <p:font typeface="Montserrat ExtraBold"/>
      <p:bold r:id="rId49"/>
      <p:boldItalic r:id="rId50"/>
    </p:embeddedFont>
    <p:embeddedFont>
      <p:font typeface="PT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22BE2E-D8B5-488D-AB67-0A4469159BF7}">
  <a:tblStyle styleId="{DF22BE2E-D8B5-488D-AB67-0A4469159B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62CE367-90A9-41DC-8EF8-56CEEE5A3C03}"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FahkwangMedium-regular.fntdata"/><Relationship Id="rId43" Type="http://schemas.openxmlformats.org/officeDocument/2006/relationships/font" Target="fonts/Montserrat-boldItalic.fntdata"/><Relationship Id="rId46" Type="http://schemas.openxmlformats.org/officeDocument/2006/relationships/font" Target="fonts/FahkwangMedium-italic.fntdata"/><Relationship Id="rId45" Type="http://schemas.openxmlformats.org/officeDocument/2006/relationships/font" Target="fonts/Fahkwang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BebasNeue-regular.fntdata"/><Relationship Id="rId47" Type="http://schemas.openxmlformats.org/officeDocument/2006/relationships/font" Target="fonts/FahkwangMedium-boldItalic.fntdata"/><Relationship Id="rId49" Type="http://schemas.openxmlformats.org/officeDocument/2006/relationships/font" Target="fonts/MontserratExtraBo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33" Type="http://schemas.openxmlformats.org/officeDocument/2006/relationships/font" Target="fonts/RalewayExtraBold-boldItalic.fntdata"/><Relationship Id="rId32" Type="http://schemas.openxmlformats.org/officeDocument/2006/relationships/font" Target="fonts/RalewayExtraBold-bold.fntdata"/><Relationship Id="rId35" Type="http://schemas.openxmlformats.org/officeDocument/2006/relationships/font" Target="fonts/UbuntuMedium-bold.fntdata"/><Relationship Id="rId34" Type="http://schemas.openxmlformats.org/officeDocument/2006/relationships/font" Target="fonts/UbuntuMedium-regular.fntdata"/><Relationship Id="rId37" Type="http://schemas.openxmlformats.org/officeDocument/2006/relationships/font" Target="fonts/UbuntuMedium-boldItalic.fntdata"/><Relationship Id="rId36" Type="http://schemas.openxmlformats.org/officeDocument/2006/relationships/font" Target="fonts/UbuntuMedium-italic.fntdata"/><Relationship Id="rId39" Type="http://schemas.openxmlformats.org/officeDocument/2006/relationships/font" Target="fonts/MontserratBlack-boldItalic.fntdata"/><Relationship Id="rId38" Type="http://schemas.openxmlformats.org/officeDocument/2006/relationships/font" Target="fonts/MontserratBlack-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aleway-regular.fntdata"/><Relationship Id="rId23" Type="http://schemas.openxmlformats.org/officeDocument/2006/relationships/slide" Target="slides/slide16.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MontserratSemiBold-regular.fntdata"/><Relationship Id="rId27" Type="http://schemas.openxmlformats.org/officeDocument/2006/relationships/font" Target="fonts/Raleway-boldItalic.fntdata"/><Relationship Id="rId29" Type="http://schemas.openxmlformats.org/officeDocument/2006/relationships/font" Target="fonts/MontserratSemiBold-bold.fntdata"/><Relationship Id="rId51" Type="http://schemas.openxmlformats.org/officeDocument/2006/relationships/font" Target="fonts/PTSans-regular.fntdata"/><Relationship Id="rId50" Type="http://schemas.openxmlformats.org/officeDocument/2006/relationships/font" Target="fonts/MontserratExtraBold-boldItalic.fntdata"/><Relationship Id="rId53" Type="http://schemas.openxmlformats.org/officeDocument/2006/relationships/font" Target="fonts/PTSans-italic.fntdata"/><Relationship Id="rId52" Type="http://schemas.openxmlformats.org/officeDocument/2006/relationships/font" Target="fonts/PTSans-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PTSans-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a2ee634f7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a2ee634f7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a2ee634f7_0_2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a2ee634f7_0_2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3a2ee634f7_0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3a2ee634f7_0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3a2ee634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3a2ee634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3a2ee634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3a2ee634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3a2ee634f7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3a2ee634f7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3a2ee634f7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3a2ee634f7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a2ee634f7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a2ee634f7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b56359a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b56359a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a2ee634f7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a2ee634f7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b95cfdf8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b95cfdf8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b95cfdf8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3b95cfdf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b95cfdf8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b95cfdf8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3b95cfdf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3b95cfdf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b95cfdf8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b95cfdf8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57" name="Google Shape;57;p14"/>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58" name="Google Shape;58;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2" name="Google Shape;62;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6" name="Google Shape;66;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 name="Google Shape;6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79" name="Shape 79"/>
        <p:cNvGrpSpPr/>
        <p:nvPr/>
      </p:nvGrpSpPr>
      <p:grpSpPr>
        <a:xfrm>
          <a:off x="0" y="0"/>
          <a:ext cx="0" cy="0"/>
          <a:chOff x="0" y="0"/>
          <a:chExt cx="0" cy="0"/>
        </a:xfrm>
      </p:grpSpPr>
      <p:sp>
        <p:nvSpPr>
          <p:cNvPr id="80" name="Google Shape;80;p20"/>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1" name="Google Shape;81;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5" name="Google Shape;85;p21"/>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6" name="Google Shape;86;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 name="Google Shape;87;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88" name="Google Shape;88;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91" name="Google Shape;91;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3"/>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95" name="Google Shape;95;p23"/>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96" name="Google Shape;96;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9" name="Shape 99"/>
        <p:cNvGrpSpPr/>
        <p:nvPr/>
      </p:nvGrpSpPr>
      <p:grpSpPr>
        <a:xfrm>
          <a:off x="0" y="0"/>
          <a:ext cx="0" cy="0"/>
          <a:chOff x="0" y="0"/>
          <a:chExt cx="0" cy="0"/>
        </a:xfrm>
      </p:grpSpPr>
      <p:sp>
        <p:nvSpPr>
          <p:cNvPr id="100" name="Google Shape;100;p25"/>
          <p:cNvSpPr txBox="1"/>
          <p:nvPr>
            <p:ph type="title"/>
          </p:nvPr>
        </p:nvSpPr>
        <p:spPr>
          <a:xfrm>
            <a:off x="685346" y="457200"/>
            <a:ext cx="7765200" cy="9429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2"/>
              </a:buClr>
              <a:buSzPts val="14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sp>
        <p:nvSpPr>
          <p:cNvPr id="101" name="Google Shape;101;p25"/>
          <p:cNvSpPr txBox="1"/>
          <p:nvPr>
            <p:ph idx="1" type="body"/>
          </p:nvPr>
        </p:nvSpPr>
        <p:spPr>
          <a:xfrm>
            <a:off x="685346" y="1557338"/>
            <a:ext cx="7765200" cy="2786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rtl="0" algn="l">
              <a:lnSpc>
                <a:spcPct val="110000"/>
              </a:lnSpc>
              <a:spcBef>
                <a:spcPts val="300"/>
              </a:spcBef>
              <a:spcAft>
                <a:spcPts val="0"/>
              </a:spcAft>
              <a:buSzPts val="900"/>
              <a:buChar char="●"/>
              <a:defRPr/>
            </a:lvl1pPr>
            <a:lvl2pPr indent="-285750" lvl="1" marL="914400" rtl="0" algn="l">
              <a:spcBef>
                <a:spcPts val="500"/>
              </a:spcBef>
              <a:spcAft>
                <a:spcPts val="0"/>
              </a:spcAft>
              <a:buSzPts val="900"/>
              <a:buChar char="○"/>
              <a:defRPr/>
            </a:lvl2pPr>
            <a:lvl3pPr indent="-285750" lvl="2" marL="1371600" rtl="0" algn="l">
              <a:spcBef>
                <a:spcPts val="500"/>
              </a:spcBef>
              <a:spcAft>
                <a:spcPts val="0"/>
              </a:spcAft>
              <a:buSzPts val="900"/>
              <a:buChar char="■"/>
              <a:defRPr/>
            </a:lvl3pPr>
            <a:lvl4pPr indent="-285750" lvl="3" marL="1828800" rtl="0" algn="l">
              <a:spcBef>
                <a:spcPts val="500"/>
              </a:spcBef>
              <a:spcAft>
                <a:spcPts val="0"/>
              </a:spcAft>
              <a:buSzPts val="900"/>
              <a:buChar char="●"/>
              <a:defRPr/>
            </a:lvl4pPr>
            <a:lvl5pPr indent="-285750" lvl="4" marL="2286000" rtl="0" algn="l">
              <a:spcBef>
                <a:spcPts val="500"/>
              </a:spcBef>
              <a:spcAft>
                <a:spcPts val="0"/>
              </a:spcAft>
              <a:buSzPts val="900"/>
              <a:buChar char="○"/>
              <a:defRPr/>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102" name="Google Shape;102;p25"/>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25"/>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5"/>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05" name="Shape 105"/>
        <p:cNvGrpSpPr/>
        <p:nvPr/>
      </p:nvGrpSpPr>
      <p:grpSpPr>
        <a:xfrm>
          <a:off x="0" y="0"/>
          <a:ext cx="0" cy="0"/>
          <a:chOff x="0" y="0"/>
          <a:chExt cx="0" cy="0"/>
        </a:xfrm>
      </p:grpSpPr>
      <p:sp>
        <p:nvSpPr>
          <p:cNvPr id="106" name="Google Shape;106;p26"/>
          <p:cNvSpPr/>
          <p:nvPr/>
        </p:nvSpPr>
        <p:spPr>
          <a:xfrm>
            <a:off x="0" y="0"/>
            <a:ext cx="4572000" cy="51435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26"/>
          <p:cNvGrpSpPr/>
          <p:nvPr/>
        </p:nvGrpSpPr>
        <p:grpSpPr>
          <a:xfrm>
            <a:off x="830392" y="1191256"/>
            <a:ext cx="745763" cy="45826"/>
            <a:chOff x="4580561" y="2589004"/>
            <a:chExt cx="1064464" cy="25200"/>
          </a:xfrm>
        </p:grpSpPr>
        <p:sp>
          <p:nvSpPr>
            <p:cNvPr id="108" name="Google Shape;108;p26"/>
            <p:cNvSpPr/>
            <p:nvPr/>
          </p:nvSpPr>
          <p:spPr>
            <a:xfrm rot="-5400000">
              <a:off x="5366325" y="2335504"/>
              <a:ext cx="25200" cy="53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p:nvPr/>
          </p:nvSpPr>
          <p:spPr>
            <a:xfrm rot="-5400000">
              <a:off x="4836311" y="2333254"/>
              <a:ext cx="25200" cy="536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3F3F3"/>
              </a:buClr>
              <a:buSzPts val="2600"/>
              <a:buNone/>
              <a:defRPr sz="2600">
                <a:solidFill>
                  <a:srgbClr val="F3F3F3"/>
                </a:solidFill>
              </a:defRPr>
            </a:lvl1pPr>
            <a:lvl2pPr lvl="1" rtl="0">
              <a:spcBef>
                <a:spcPts val="0"/>
              </a:spcBef>
              <a:spcAft>
                <a:spcPts val="0"/>
              </a:spcAft>
              <a:buClr>
                <a:srgbClr val="F3F3F3"/>
              </a:buClr>
              <a:buSzPts val="2600"/>
              <a:buNone/>
              <a:defRPr sz="2600">
                <a:solidFill>
                  <a:srgbClr val="F3F3F3"/>
                </a:solidFill>
              </a:defRPr>
            </a:lvl2pPr>
            <a:lvl3pPr lvl="2" rtl="0">
              <a:spcBef>
                <a:spcPts val="0"/>
              </a:spcBef>
              <a:spcAft>
                <a:spcPts val="0"/>
              </a:spcAft>
              <a:buClr>
                <a:srgbClr val="F3F3F3"/>
              </a:buClr>
              <a:buSzPts val="2600"/>
              <a:buNone/>
              <a:defRPr sz="2600">
                <a:solidFill>
                  <a:srgbClr val="F3F3F3"/>
                </a:solidFill>
              </a:defRPr>
            </a:lvl3pPr>
            <a:lvl4pPr lvl="3" rtl="0">
              <a:spcBef>
                <a:spcPts val="0"/>
              </a:spcBef>
              <a:spcAft>
                <a:spcPts val="0"/>
              </a:spcAft>
              <a:buClr>
                <a:srgbClr val="F3F3F3"/>
              </a:buClr>
              <a:buSzPts val="2600"/>
              <a:buNone/>
              <a:defRPr sz="2600">
                <a:solidFill>
                  <a:srgbClr val="F3F3F3"/>
                </a:solidFill>
              </a:defRPr>
            </a:lvl4pPr>
            <a:lvl5pPr lvl="4" rtl="0">
              <a:spcBef>
                <a:spcPts val="0"/>
              </a:spcBef>
              <a:spcAft>
                <a:spcPts val="0"/>
              </a:spcAft>
              <a:buClr>
                <a:srgbClr val="F3F3F3"/>
              </a:buClr>
              <a:buSzPts val="2600"/>
              <a:buNone/>
              <a:defRPr sz="2600">
                <a:solidFill>
                  <a:srgbClr val="F3F3F3"/>
                </a:solidFill>
              </a:defRPr>
            </a:lvl5pPr>
            <a:lvl6pPr lvl="5" rtl="0">
              <a:spcBef>
                <a:spcPts val="0"/>
              </a:spcBef>
              <a:spcAft>
                <a:spcPts val="0"/>
              </a:spcAft>
              <a:buClr>
                <a:srgbClr val="F3F3F3"/>
              </a:buClr>
              <a:buSzPts val="2600"/>
              <a:buNone/>
              <a:defRPr sz="2600">
                <a:solidFill>
                  <a:srgbClr val="F3F3F3"/>
                </a:solidFill>
              </a:defRPr>
            </a:lvl6pPr>
            <a:lvl7pPr lvl="6" rtl="0">
              <a:spcBef>
                <a:spcPts val="0"/>
              </a:spcBef>
              <a:spcAft>
                <a:spcPts val="0"/>
              </a:spcAft>
              <a:buClr>
                <a:srgbClr val="F3F3F3"/>
              </a:buClr>
              <a:buSzPts val="2600"/>
              <a:buNone/>
              <a:defRPr sz="2600">
                <a:solidFill>
                  <a:srgbClr val="F3F3F3"/>
                </a:solidFill>
              </a:defRPr>
            </a:lvl7pPr>
            <a:lvl8pPr lvl="7" rtl="0">
              <a:spcBef>
                <a:spcPts val="0"/>
              </a:spcBef>
              <a:spcAft>
                <a:spcPts val="0"/>
              </a:spcAft>
              <a:buClr>
                <a:srgbClr val="F3F3F3"/>
              </a:buClr>
              <a:buSzPts val="2600"/>
              <a:buNone/>
              <a:defRPr sz="2600">
                <a:solidFill>
                  <a:srgbClr val="F3F3F3"/>
                </a:solidFill>
              </a:defRPr>
            </a:lvl8pPr>
            <a:lvl9pPr lvl="8" rtl="0">
              <a:spcBef>
                <a:spcPts val="0"/>
              </a:spcBef>
              <a:spcAft>
                <a:spcPts val="0"/>
              </a:spcAft>
              <a:buClr>
                <a:srgbClr val="F3F3F3"/>
              </a:buClr>
              <a:buSzPts val="2600"/>
              <a:buNone/>
              <a:defRPr sz="2600">
                <a:solidFill>
                  <a:srgbClr val="F3F3F3"/>
                </a:solidFill>
              </a:defRPr>
            </a:lvl9pPr>
          </a:lstStyle>
          <a:p/>
        </p:txBody>
      </p:sp>
      <p:sp>
        <p:nvSpPr>
          <p:cNvPr id="111" name="Google Shape;111;p26"/>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3F3F3"/>
              </a:buClr>
              <a:buSzPts val="1600"/>
              <a:buNone/>
              <a:defRPr sz="1600">
                <a:solidFill>
                  <a:srgbClr val="F3F3F3"/>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2" name="Google Shape;112;p26"/>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14" name="Google Shape;114;p26"/>
          <p:cNvGrpSpPr/>
          <p:nvPr/>
        </p:nvGrpSpPr>
        <p:grpSpPr>
          <a:xfrm>
            <a:off x="5174217" y="1191256"/>
            <a:ext cx="745763" cy="45826"/>
            <a:chOff x="4580561" y="2589004"/>
            <a:chExt cx="1064464" cy="25200"/>
          </a:xfrm>
        </p:grpSpPr>
        <p:sp>
          <p:nvSpPr>
            <p:cNvPr id="115" name="Google Shape;115;p26"/>
            <p:cNvSpPr/>
            <p:nvPr/>
          </p:nvSpPr>
          <p:spPr>
            <a:xfrm rot="-5400000">
              <a:off x="5366325" y="2335504"/>
              <a:ext cx="25200" cy="5322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6"/>
            <p:cNvSpPr/>
            <p:nvPr/>
          </p:nvSpPr>
          <p:spPr>
            <a:xfrm rot="-5400000">
              <a:off x="4836311" y="2333254"/>
              <a:ext cx="25200" cy="5367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p:cSld name="TITLE_1">
    <p:bg>
      <p:bgPr>
        <a:solidFill>
          <a:srgbClr val="57068C"/>
        </a:solidFill>
      </p:bgPr>
    </p:bg>
    <p:spTree>
      <p:nvGrpSpPr>
        <p:cNvPr id="117" name="Shape 117"/>
        <p:cNvGrpSpPr/>
        <p:nvPr/>
      </p:nvGrpSpPr>
      <p:grpSpPr>
        <a:xfrm>
          <a:off x="0" y="0"/>
          <a:ext cx="0" cy="0"/>
          <a:chOff x="0" y="0"/>
          <a:chExt cx="0" cy="0"/>
        </a:xfrm>
      </p:grpSpPr>
      <p:pic>
        <p:nvPicPr>
          <p:cNvPr id="118" name="Google Shape;118;p27"/>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19" name="Google Shape;119;p27"/>
          <p:cNvSpPr txBox="1"/>
          <p:nvPr>
            <p:ph type="title"/>
          </p:nvPr>
        </p:nvSpPr>
        <p:spPr>
          <a:xfrm>
            <a:off x="316949" y="1243943"/>
            <a:ext cx="8265600" cy="1909800"/>
          </a:xfrm>
          <a:prstGeom prst="rect">
            <a:avLst/>
          </a:prstGeom>
        </p:spPr>
        <p:txBody>
          <a:bodyPr anchorCtr="0" anchor="b" bIns="91425" lIns="91425" spcFirstLastPara="1" rIns="91425" wrap="square" tIns="91425">
            <a:norm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20" name="Google Shape;120;p27"/>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1" name="Google Shape;121;p27"/>
          <p:cNvSpPr txBox="1"/>
          <p:nvPr>
            <p:ph idx="1" type="subTitle"/>
          </p:nvPr>
        </p:nvSpPr>
        <p:spPr>
          <a:xfrm>
            <a:off x="307600" y="3119750"/>
            <a:ext cx="4761000" cy="779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2000">
                <a:solidFill>
                  <a:srgbClr val="FFFFFF"/>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22" name="Google Shape;122;p27"/>
          <p:cNvSpPr txBox="1"/>
          <p:nvPr>
            <p:ph idx="2" type="body"/>
          </p:nvPr>
        </p:nvSpPr>
        <p:spPr>
          <a:xfrm>
            <a:off x="307600" y="4145050"/>
            <a:ext cx="2436000" cy="657600"/>
          </a:xfrm>
          <a:prstGeom prst="rect">
            <a:avLst/>
          </a:prstGeom>
        </p:spPr>
        <p:txBody>
          <a:bodyPr anchorCtr="0" anchor="t" bIns="91425" lIns="91425" spcFirstLastPara="1" rIns="91425" wrap="square" tIns="91425">
            <a:norm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123" name="Shape 123"/>
        <p:cNvGrpSpPr/>
        <p:nvPr/>
      </p:nvGrpSpPr>
      <p:grpSpPr>
        <a:xfrm>
          <a:off x="0" y="0"/>
          <a:ext cx="0" cy="0"/>
          <a:chOff x="0" y="0"/>
          <a:chExt cx="0" cy="0"/>
        </a:xfrm>
      </p:grpSpPr>
      <p:pic>
        <p:nvPicPr>
          <p:cNvPr descr=" " id="124" name="Google Shape;124;p2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25" name="Google Shape;125;p28"/>
          <p:cNvSpPr txBox="1"/>
          <p:nvPr>
            <p:ph type="title"/>
          </p:nvPr>
        </p:nvSpPr>
        <p:spPr>
          <a:xfrm>
            <a:off x="311700" y="445025"/>
            <a:ext cx="3803100" cy="1142400"/>
          </a:xfrm>
          <a:prstGeom prst="rect">
            <a:avLst/>
          </a:prstGeom>
        </p:spPr>
        <p:txBody>
          <a:bodyPr anchorCtr="0" anchor="t" bIns="91425" lIns="91425" spcFirstLastPara="1" rIns="91425" wrap="square" tIns="91425">
            <a:normAutofit/>
          </a:bodyPr>
          <a:lstStyle>
            <a:lvl1pPr lvl="0" rtl="0">
              <a:lnSpc>
                <a:spcPct val="85000"/>
              </a:lnSpc>
              <a:spcBef>
                <a:spcPts val="0"/>
              </a:spcBef>
              <a:spcAft>
                <a:spcPts val="0"/>
              </a:spcAft>
              <a:buClr>
                <a:srgbClr val="57068C"/>
              </a:buClr>
              <a:buSzPts val="30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30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30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30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30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30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30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30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3000"/>
              <a:buFont typeface="Montserrat Black"/>
              <a:buNone/>
              <a:defRPr>
                <a:latin typeface="Montserrat Black"/>
                <a:ea typeface="Montserrat Black"/>
                <a:cs typeface="Montserrat Black"/>
                <a:sym typeface="Montserrat Black"/>
              </a:defRPr>
            </a:lvl9pPr>
          </a:lstStyle>
          <a:p/>
        </p:txBody>
      </p:sp>
      <p:sp>
        <p:nvSpPr>
          <p:cNvPr id="126" name="Google Shape;126;p28"/>
          <p:cNvSpPr txBox="1"/>
          <p:nvPr>
            <p:ph idx="1" type="body"/>
          </p:nvPr>
        </p:nvSpPr>
        <p:spPr>
          <a:xfrm>
            <a:off x="311700" y="2750150"/>
            <a:ext cx="3466500" cy="1522500"/>
          </a:xfrm>
          <a:prstGeom prst="rect">
            <a:avLst/>
          </a:prstGeom>
        </p:spPr>
        <p:txBody>
          <a:bodyPr anchorCtr="0" anchor="b" bIns="91425" lIns="91425" spcFirstLastPara="1" rIns="91425" wrap="square" tIns="91425">
            <a:norm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127" name="Google Shape;127;p2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128" name="Google Shape;128;p2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57068C"/>
        </a:solidFill>
      </p:bgPr>
    </p:bg>
    <p:spTree>
      <p:nvGrpSpPr>
        <p:cNvPr id="129" name="Shape 129"/>
        <p:cNvGrpSpPr/>
        <p:nvPr/>
      </p:nvGrpSpPr>
      <p:grpSpPr>
        <a:xfrm>
          <a:off x="0" y="0"/>
          <a:ext cx="0" cy="0"/>
          <a:chOff x="0" y="0"/>
          <a:chExt cx="0" cy="0"/>
        </a:xfrm>
      </p:grpSpPr>
      <p:pic>
        <p:nvPicPr>
          <p:cNvPr id="130" name="Google Shape;130;p29"/>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131" name="Google Shape;131;p29"/>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132" name="Google Shape;132;p29"/>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33" name="Google Shape;133;p29"/>
          <p:cNvSpPr txBox="1"/>
          <p:nvPr>
            <p:ph type="title"/>
          </p:nvPr>
        </p:nvSpPr>
        <p:spPr>
          <a:xfrm>
            <a:off x="316950" y="457200"/>
            <a:ext cx="8520600" cy="1841700"/>
          </a:xfrm>
          <a:prstGeom prst="rect">
            <a:avLst/>
          </a:prstGeom>
        </p:spPr>
        <p:txBody>
          <a:bodyPr anchorCtr="0" anchor="t" bIns="91425" lIns="91425" spcFirstLastPara="1" rIns="91425" wrap="square" tIns="91425">
            <a:normAutofit/>
          </a:bodyPr>
          <a:lstStyle>
            <a:lvl1pPr lvl="0" rt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34" name="Google Shape;134;p29"/>
          <p:cNvSpPr txBox="1"/>
          <p:nvPr>
            <p:ph idx="1" type="subTitle"/>
          </p:nvPr>
        </p:nvSpPr>
        <p:spPr>
          <a:xfrm>
            <a:off x="316950" y="2938025"/>
            <a:ext cx="4031700" cy="475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1"/>
                </a:solidFill>
              </a:defRPr>
            </a:lvl1pPr>
            <a:lvl2pPr lvl="1" rtl="0">
              <a:spcBef>
                <a:spcPts val="1200"/>
              </a:spcBef>
              <a:spcAft>
                <a:spcPts val="0"/>
              </a:spcAft>
              <a:buNone/>
              <a:defRPr>
                <a:solidFill>
                  <a:schemeClr val="lt1"/>
                </a:solidFill>
              </a:defRPr>
            </a:lvl2pPr>
            <a:lvl3pPr lvl="2" rtl="0">
              <a:spcBef>
                <a:spcPts val="1200"/>
              </a:spcBef>
              <a:spcAft>
                <a:spcPts val="0"/>
              </a:spcAft>
              <a:buNone/>
              <a:defRPr>
                <a:solidFill>
                  <a:schemeClr val="lt1"/>
                </a:solidFill>
              </a:defRPr>
            </a:lvl3pPr>
            <a:lvl4pPr lvl="3" rtl="0">
              <a:spcBef>
                <a:spcPts val="1200"/>
              </a:spcBef>
              <a:spcAft>
                <a:spcPts val="0"/>
              </a:spcAft>
              <a:buNone/>
              <a:defRPr>
                <a:solidFill>
                  <a:schemeClr val="lt1"/>
                </a:solidFill>
              </a:defRPr>
            </a:lvl4pPr>
            <a:lvl5pPr lvl="4" rtl="0">
              <a:spcBef>
                <a:spcPts val="1200"/>
              </a:spcBef>
              <a:spcAft>
                <a:spcPts val="0"/>
              </a:spcAft>
              <a:buNone/>
              <a:defRPr>
                <a:solidFill>
                  <a:schemeClr val="lt1"/>
                </a:solidFill>
              </a:defRPr>
            </a:lvl5pPr>
            <a:lvl6pPr lvl="5" rtl="0">
              <a:spcBef>
                <a:spcPts val="1200"/>
              </a:spcBef>
              <a:spcAft>
                <a:spcPts val="0"/>
              </a:spcAft>
              <a:buNone/>
              <a:defRPr>
                <a:solidFill>
                  <a:schemeClr val="lt1"/>
                </a:solidFill>
              </a:defRPr>
            </a:lvl6pPr>
            <a:lvl7pPr lvl="6" rtl="0">
              <a:spcBef>
                <a:spcPts val="1200"/>
              </a:spcBef>
              <a:spcAft>
                <a:spcPts val="0"/>
              </a:spcAft>
              <a:buNone/>
              <a:defRPr>
                <a:solidFill>
                  <a:schemeClr val="lt1"/>
                </a:solidFill>
              </a:defRPr>
            </a:lvl7pPr>
            <a:lvl8pPr lvl="7" rtl="0">
              <a:spcBef>
                <a:spcPts val="1200"/>
              </a:spcBef>
              <a:spcAft>
                <a:spcPts val="0"/>
              </a:spcAft>
              <a:buNone/>
              <a:defRPr>
                <a:solidFill>
                  <a:schemeClr val="lt1"/>
                </a:solidFill>
              </a:defRPr>
            </a:lvl8pPr>
            <a:lvl9pPr lvl="8" rtl="0">
              <a:spcBef>
                <a:spcPts val="1200"/>
              </a:spcBef>
              <a:spcAft>
                <a:spcPts val="12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135" name="Shape 135"/>
        <p:cNvGrpSpPr/>
        <p:nvPr/>
      </p:nvGrpSpPr>
      <p:grpSpPr>
        <a:xfrm>
          <a:off x="0" y="0"/>
          <a:ext cx="0" cy="0"/>
          <a:chOff x="0" y="0"/>
          <a:chExt cx="0" cy="0"/>
        </a:xfrm>
      </p:grpSpPr>
      <p:sp>
        <p:nvSpPr>
          <p:cNvPr id="136" name="Google Shape;136;p30"/>
          <p:cNvSpPr txBox="1"/>
          <p:nvPr>
            <p:ph type="title"/>
          </p:nvPr>
        </p:nvSpPr>
        <p:spPr>
          <a:xfrm>
            <a:off x="4042250" y="1204600"/>
            <a:ext cx="4151100" cy="841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30"/>
          <p:cNvSpPr txBox="1"/>
          <p:nvPr>
            <p:ph idx="1" type="subTitle"/>
          </p:nvPr>
        </p:nvSpPr>
        <p:spPr>
          <a:xfrm>
            <a:off x="3767800" y="3046725"/>
            <a:ext cx="4661100" cy="1215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800"/>
              <a:buNone/>
              <a:defRPr sz="1600">
                <a:solidFill>
                  <a:srgbClr val="3C4043"/>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solidFill>
          <a:schemeClr val="accent3"/>
        </a:solidFill>
      </p:bgPr>
    </p:bg>
    <p:spTree>
      <p:nvGrpSpPr>
        <p:cNvPr id="138" name="Shape 138"/>
        <p:cNvGrpSpPr/>
        <p:nvPr/>
      </p:nvGrpSpPr>
      <p:grpSpPr>
        <a:xfrm>
          <a:off x="0" y="0"/>
          <a:ext cx="0" cy="0"/>
          <a:chOff x="0" y="0"/>
          <a:chExt cx="0" cy="0"/>
        </a:xfrm>
      </p:grpSpPr>
      <p:sp>
        <p:nvSpPr>
          <p:cNvPr id="139" name="Google Shape;139;p31"/>
          <p:cNvSpPr txBox="1"/>
          <p:nvPr>
            <p:ph idx="1" type="subTitle"/>
          </p:nvPr>
        </p:nvSpPr>
        <p:spPr>
          <a:xfrm>
            <a:off x="720000" y="2229800"/>
            <a:ext cx="3741900" cy="912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31"/>
          <p:cNvSpPr txBox="1"/>
          <p:nvPr>
            <p:ph type="title"/>
          </p:nvPr>
        </p:nvSpPr>
        <p:spPr>
          <a:xfrm>
            <a:off x="720000" y="535000"/>
            <a:ext cx="77040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_1">
    <p:spTree>
      <p:nvGrpSpPr>
        <p:cNvPr id="141" name="Shape 141"/>
        <p:cNvGrpSpPr/>
        <p:nvPr/>
      </p:nvGrpSpPr>
      <p:grpSpPr>
        <a:xfrm>
          <a:off x="0" y="0"/>
          <a:ext cx="0" cy="0"/>
          <a:chOff x="0" y="0"/>
          <a:chExt cx="0" cy="0"/>
        </a:xfrm>
      </p:grpSpPr>
      <p:sp>
        <p:nvSpPr>
          <p:cNvPr id="142" name="Google Shape;142;p32"/>
          <p:cNvSpPr txBox="1"/>
          <p:nvPr>
            <p:ph idx="1" type="subTitle"/>
          </p:nvPr>
        </p:nvSpPr>
        <p:spPr>
          <a:xfrm>
            <a:off x="720000" y="2967063"/>
            <a:ext cx="2336400" cy="479100"/>
          </a:xfrm>
          <a:prstGeom prst="rect">
            <a:avLst/>
          </a:prstGeom>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1pPr>
            <a:lvl2pPr lvl="1"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2pPr>
            <a:lvl3pPr lvl="2"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3pPr>
            <a:lvl4pPr lvl="3"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4pPr>
            <a:lvl5pPr lvl="4"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5pPr>
            <a:lvl6pPr lvl="5"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6pPr>
            <a:lvl7pPr lvl="6"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7pPr>
            <a:lvl8pPr lvl="7"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8pPr>
            <a:lvl9pPr lvl="8"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9pPr>
          </a:lstStyle>
          <a:p/>
        </p:txBody>
      </p:sp>
      <p:sp>
        <p:nvSpPr>
          <p:cNvPr id="143" name="Google Shape;143;p32"/>
          <p:cNvSpPr txBox="1"/>
          <p:nvPr>
            <p:ph idx="2" type="subTitle"/>
          </p:nvPr>
        </p:nvSpPr>
        <p:spPr>
          <a:xfrm>
            <a:off x="720000" y="3553448"/>
            <a:ext cx="2336400" cy="831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rgbClr val="595959"/>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32"/>
          <p:cNvSpPr txBox="1"/>
          <p:nvPr>
            <p:ph idx="3" type="subTitle"/>
          </p:nvPr>
        </p:nvSpPr>
        <p:spPr>
          <a:xfrm>
            <a:off x="3403800" y="3553448"/>
            <a:ext cx="2336400" cy="831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rgbClr val="595959"/>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32"/>
          <p:cNvSpPr txBox="1"/>
          <p:nvPr>
            <p:ph idx="4" type="subTitle"/>
          </p:nvPr>
        </p:nvSpPr>
        <p:spPr>
          <a:xfrm>
            <a:off x="6087600" y="3553448"/>
            <a:ext cx="2336400" cy="831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rgbClr val="595959"/>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32"/>
          <p:cNvSpPr txBox="1"/>
          <p:nvPr>
            <p:ph idx="5" type="subTitle"/>
          </p:nvPr>
        </p:nvSpPr>
        <p:spPr>
          <a:xfrm>
            <a:off x="3403800" y="2967063"/>
            <a:ext cx="2336400" cy="479100"/>
          </a:xfrm>
          <a:prstGeom prst="rect">
            <a:avLst/>
          </a:prstGeom>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1pPr>
            <a:lvl2pPr lvl="1"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2pPr>
            <a:lvl3pPr lvl="2"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3pPr>
            <a:lvl4pPr lvl="3"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4pPr>
            <a:lvl5pPr lvl="4"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5pPr>
            <a:lvl6pPr lvl="5"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6pPr>
            <a:lvl7pPr lvl="6"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7pPr>
            <a:lvl8pPr lvl="7"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8pPr>
            <a:lvl9pPr lvl="8"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9pPr>
          </a:lstStyle>
          <a:p/>
        </p:txBody>
      </p:sp>
      <p:sp>
        <p:nvSpPr>
          <p:cNvPr id="147" name="Google Shape;147;p32"/>
          <p:cNvSpPr txBox="1"/>
          <p:nvPr>
            <p:ph idx="6" type="subTitle"/>
          </p:nvPr>
        </p:nvSpPr>
        <p:spPr>
          <a:xfrm>
            <a:off x="6087600" y="2967063"/>
            <a:ext cx="2336400" cy="479100"/>
          </a:xfrm>
          <a:prstGeom prst="rect">
            <a:avLst/>
          </a:prstGeom>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1pPr>
            <a:lvl2pPr lvl="1"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2pPr>
            <a:lvl3pPr lvl="2"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3pPr>
            <a:lvl4pPr lvl="3"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4pPr>
            <a:lvl5pPr lvl="4"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5pPr>
            <a:lvl6pPr lvl="5"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6pPr>
            <a:lvl7pPr lvl="6"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7pPr>
            <a:lvl8pPr lvl="7"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8pPr>
            <a:lvl9pPr lvl="8" rtl="0" algn="ctr">
              <a:lnSpc>
                <a:spcPct val="100000"/>
              </a:lnSpc>
              <a:spcBef>
                <a:spcPts val="0"/>
              </a:spcBef>
              <a:spcAft>
                <a:spcPts val="0"/>
              </a:spcAft>
              <a:buSzPts val="2400"/>
              <a:buFont typeface="Ubuntu Medium"/>
              <a:buNone/>
              <a:defRPr sz="2400">
                <a:latin typeface="Ubuntu Medium"/>
                <a:ea typeface="Ubuntu Medium"/>
                <a:cs typeface="Ubuntu Medium"/>
                <a:sym typeface="Ubuntu Medium"/>
              </a:defRPr>
            </a:lvl9pPr>
          </a:lstStyle>
          <a:p/>
        </p:txBody>
      </p:sp>
      <p:sp>
        <p:nvSpPr>
          <p:cNvPr id="148" name="Google Shape;148;p32"/>
          <p:cNvSpPr txBox="1"/>
          <p:nvPr>
            <p:ph type="title"/>
          </p:nvPr>
        </p:nvSpPr>
        <p:spPr>
          <a:xfrm>
            <a:off x="720000" y="535000"/>
            <a:ext cx="77040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49" name="Shape 149"/>
        <p:cNvGrpSpPr/>
        <p:nvPr/>
      </p:nvGrpSpPr>
      <p:grpSpPr>
        <a:xfrm>
          <a:off x="0" y="0"/>
          <a:ext cx="0" cy="0"/>
          <a:chOff x="0" y="0"/>
          <a:chExt cx="0" cy="0"/>
        </a:xfrm>
      </p:grpSpPr>
      <p:sp>
        <p:nvSpPr>
          <p:cNvPr id="150" name="Google Shape;150;p33"/>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1" name="Google Shape;151;p33"/>
          <p:cNvSpPr txBox="1"/>
          <p:nvPr>
            <p:ph idx="1" type="body"/>
          </p:nvPr>
        </p:nvSpPr>
        <p:spPr>
          <a:xfrm>
            <a:off x="2475675" y="3360362"/>
            <a:ext cx="4192800" cy="719400"/>
          </a:xfrm>
          <a:prstGeom prst="rect">
            <a:avLst/>
          </a:prstGeom>
        </p:spPr>
        <p:txBody>
          <a:bodyPr anchorCtr="0" anchor="t" bIns="91425" lIns="91425" spcFirstLastPara="1" rIns="91425" wrap="square" tIns="91425">
            <a:normAutofit/>
          </a:bodyPr>
          <a:lstStyle>
            <a:lvl1pPr indent="-304800" lvl="0" marL="457200" rtl="0" algn="ctr">
              <a:lnSpc>
                <a:spcPct val="125000"/>
              </a:lnSpc>
              <a:spcBef>
                <a:spcPts val="0"/>
              </a:spcBef>
              <a:spcAft>
                <a:spcPts val="0"/>
              </a:spcAft>
              <a:buSzPts val="1200"/>
              <a:buChar char="●"/>
              <a:defRPr sz="1200"/>
            </a:lvl1pPr>
            <a:lvl2pPr indent="-304800" lvl="1" marL="914400" rtl="0" algn="ctr">
              <a:lnSpc>
                <a:spcPct val="125000"/>
              </a:lnSpc>
              <a:spcBef>
                <a:spcPts val="0"/>
              </a:spcBef>
              <a:spcAft>
                <a:spcPts val="0"/>
              </a:spcAft>
              <a:buSzPts val="1200"/>
              <a:buChar char="○"/>
              <a:defRPr sz="1200"/>
            </a:lvl2pPr>
            <a:lvl3pPr indent="-304800" lvl="2" marL="1371600" rtl="0" algn="ctr">
              <a:lnSpc>
                <a:spcPct val="125000"/>
              </a:lnSpc>
              <a:spcBef>
                <a:spcPts val="0"/>
              </a:spcBef>
              <a:spcAft>
                <a:spcPts val="0"/>
              </a:spcAft>
              <a:buSzPts val="1200"/>
              <a:buChar char="■"/>
              <a:defRPr sz="1200"/>
            </a:lvl3pPr>
            <a:lvl4pPr indent="-304800" lvl="3" marL="1828800" rtl="0" algn="ctr">
              <a:lnSpc>
                <a:spcPct val="125000"/>
              </a:lnSpc>
              <a:spcBef>
                <a:spcPts val="0"/>
              </a:spcBef>
              <a:spcAft>
                <a:spcPts val="0"/>
              </a:spcAft>
              <a:buSzPts val="1200"/>
              <a:buChar char="●"/>
              <a:defRPr sz="1200"/>
            </a:lvl4pPr>
            <a:lvl5pPr indent="-304800" lvl="4" marL="2286000" rtl="0" algn="ctr">
              <a:lnSpc>
                <a:spcPct val="125000"/>
              </a:lnSpc>
              <a:spcBef>
                <a:spcPts val="0"/>
              </a:spcBef>
              <a:spcAft>
                <a:spcPts val="0"/>
              </a:spcAft>
              <a:buSzPts val="1200"/>
              <a:buChar char="○"/>
              <a:defRPr sz="1200"/>
            </a:lvl5pPr>
            <a:lvl6pPr indent="-304800" lvl="5" marL="2743200" rtl="0" algn="ctr">
              <a:lnSpc>
                <a:spcPct val="125000"/>
              </a:lnSpc>
              <a:spcBef>
                <a:spcPts val="0"/>
              </a:spcBef>
              <a:spcAft>
                <a:spcPts val="0"/>
              </a:spcAft>
              <a:buSzPts val="1200"/>
              <a:buChar char="■"/>
              <a:defRPr sz="1200"/>
            </a:lvl6pPr>
            <a:lvl7pPr indent="-304800" lvl="6" marL="3200400" rtl="0" algn="ctr">
              <a:lnSpc>
                <a:spcPct val="125000"/>
              </a:lnSpc>
              <a:spcBef>
                <a:spcPts val="0"/>
              </a:spcBef>
              <a:spcAft>
                <a:spcPts val="0"/>
              </a:spcAft>
              <a:buSzPts val="1200"/>
              <a:buChar char="●"/>
              <a:defRPr sz="1200"/>
            </a:lvl7pPr>
            <a:lvl8pPr indent="-304800" lvl="7" marL="3657600" rtl="0" algn="ctr">
              <a:lnSpc>
                <a:spcPct val="125000"/>
              </a:lnSpc>
              <a:spcBef>
                <a:spcPts val="0"/>
              </a:spcBef>
              <a:spcAft>
                <a:spcPts val="0"/>
              </a:spcAft>
              <a:buSzPts val="1200"/>
              <a:buChar char="○"/>
              <a:defRPr sz="1200"/>
            </a:lvl8pPr>
            <a:lvl9pPr indent="-304800" lvl="8" marL="4114800" rtl="0" algn="ctr">
              <a:lnSpc>
                <a:spcPct val="125000"/>
              </a:lnSpc>
              <a:spcBef>
                <a:spcPts val="0"/>
              </a:spcBef>
              <a:spcAft>
                <a:spcPts val="0"/>
              </a:spcAft>
              <a:buSzPts val="1200"/>
              <a:buChar char="■"/>
              <a:defRPr sz="1200"/>
            </a:lvl9pPr>
          </a:lstStyle>
          <a:p/>
        </p:txBody>
      </p:sp>
      <p:pic>
        <p:nvPicPr>
          <p:cNvPr descr=" " id="152" name="Google Shape;152;p3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53" name="Google Shape;153;p3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54" name="Google Shape;154;p33"/>
          <p:cNvSpPr txBox="1"/>
          <p:nvPr>
            <p:ph idx="2" type="subTitle"/>
          </p:nvPr>
        </p:nvSpPr>
        <p:spPr>
          <a:xfrm>
            <a:off x="407175" y="2537800"/>
            <a:ext cx="8329200" cy="7194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155" name="Google Shape;155;p3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bg>
      <p:bgPr>
        <a:solidFill>
          <a:srgbClr val="220337"/>
        </a:solidFill>
      </p:bgPr>
    </p:bg>
    <p:spTree>
      <p:nvGrpSpPr>
        <p:cNvPr id="156" name="Shape 156"/>
        <p:cNvGrpSpPr/>
        <p:nvPr/>
      </p:nvGrpSpPr>
      <p:grpSpPr>
        <a:xfrm>
          <a:off x="0" y="0"/>
          <a:ext cx="0" cy="0"/>
          <a:chOff x="0" y="0"/>
          <a:chExt cx="0" cy="0"/>
        </a:xfrm>
      </p:grpSpPr>
      <p:pic>
        <p:nvPicPr>
          <p:cNvPr id="157" name="Google Shape;157;p34"/>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58" name="Google Shape;158;p34"/>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59" name="Google Shape;159;p34"/>
          <p:cNvSpPr txBox="1"/>
          <p:nvPr>
            <p:ph type="title"/>
          </p:nvPr>
        </p:nvSpPr>
        <p:spPr>
          <a:xfrm>
            <a:off x="904850" y="1253682"/>
            <a:ext cx="7333800" cy="1595100"/>
          </a:xfrm>
          <a:prstGeom prst="rect">
            <a:avLst/>
          </a:prstGeom>
        </p:spPr>
        <p:txBody>
          <a:bodyPr anchorCtr="0" anchor="ctr" bIns="91425" lIns="91425" spcFirstLastPara="1" rIns="91425" wrap="square" tIns="91425">
            <a:normAutofit/>
          </a:bodyPr>
          <a:lstStyle>
            <a:lvl1pPr lvl="0" rtl="0" algn="ctr">
              <a:lnSpc>
                <a:spcPct val="80000"/>
              </a:lnSpc>
              <a:spcBef>
                <a:spcPts val="0"/>
              </a:spcBef>
              <a:spcAft>
                <a:spcPts val="0"/>
              </a:spcAft>
              <a:buNone/>
              <a:defRPr sz="7200">
                <a:solidFill>
                  <a:schemeClr val="accent2"/>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60" name="Google Shape;160;p34"/>
          <p:cNvSpPr txBox="1"/>
          <p:nvPr>
            <p:ph idx="1" type="body"/>
          </p:nvPr>
        </p:nvSpPr>
        <p:spPr>
          <a:xfrm>
            <a:off x="2496200" y="4275729"/>
            <a:ext cx="4151400" cy="304500"/>
          </a:xfrm>
          <a:prstGeom prst="rect">
            <a:avLst/>
          </a:prstGeom>
        </p:spPr>
        <p:txBody>
          <a:bodyPr anchorCtr="0" anchor="t" bIns="91425" lIns="91425" spcFirstLastPara="1" rIns="91425" wrap="square" tIns="91425">
            <a:normAutofit/>
          </a:bodyPr>
          <a:lstStyle>
            <a:lvl1pPr indent="-292100" lvl="0" marL="457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indent="-292100" lvl="1" marL="914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p:txBody>
      </p:sp>
      <p:sp>
        <p:nvSpPr>
          <p:cNvPr id="161" name="Google Shape;161;p34"/>
          <p:cNvSpPr txBox="1"/>
          <p:nvPr>
            <p:ph idx="2" type="subTitle"/>
          </p:nvPr>
        </p:nvSpPr>
        <p:spPr>
          <a:xfrm>
            <a:off x="2496200" y="2791614"/>
            <a:ext cx="4151400" cy="70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500">
                <a:solidFill>
                  <a:schemeClr val="accent2"/>
                </a:solidFill>
              </a:defRPr>
            </a:lvl1pPr>
            <a:lvl2pPr lvl="1" rtl="0">
              <a:spcBef>
                <a:spcPts val="1200"/>
              </a:spcBef>
              <a:spcAft>
                <a:spcPts val="0"/>
              </a:spcAft>
              <a:buNone/>
              <a:defRPr>
                <a:solidFill>
                  <a:schemeClr val="accent2"/>
                </a:solidFill>
              </a:defRPr>
            </a:lvl2pPr>
            <a:lvl3pPr lvl="2" rtl="0">
              <a:spcBef>
                <a:spcPts val="1200"/>
              </a:spcBef>
              <a:spcAft>
                <a:spcPts val="0"/>
              </a:spcAft>
              <a:buNone/>
              <a:defRPr>
                <a:solidFill>
                  <a:schemeClr val="accent2"/>
                </a:solidFill>
              </a:defRPr>
            </a:lvl3pPr>
            <a:lvl4pPr lvl="3" rtl="0">
              <a:spcBef>
                <a:spcPts val="1200"/>
              </a:spcBef>
              <a:spcAft>
                <a:spcPts val="0"/>
              </a:spcAft>
              <a:buNone/>
              <a:defRPr>
                <a:solidFill>
                  <a:schemeClr val="accent2"/>
                </a:solidFill>
              </a:defRPr>
            </a:lvl4pPr>
            <a:lvl5pPr lvl="4" rtl="0">
              <a:spcBef>
                <a:spcPts val="1200"/>
              </a:spcBef>
              <a:spcAft>
                <a:spcPts val="0"/>
              </a:spcAft>
              <a:buNone/>
              <a:defRPr>
                <a:solidFill>
                  <a:schemeClr val="accent2"/>
                </a:solidFill>
              </a:defRPr>
            </a:lvl5pPr>
            <a:lvl6pPr lvl="5" rtl="0">
              <a:spcBef>
                <a:spcPts val="1200"/>
              </a:spcBef>
              <a:spcAft>
                <a:spcPts val="0"/>
              </a:spcAft>
              <a:buNone/>
              <a:defRPr>
                <a:solidFill>
                  <a:schemeClr val="accent2"/>
                </a:solidFill>
              </a:defRPr>
            </a:lvl6pPr>
            <a:lvl7pPr lvl="6" rtl="0">
              <a:spcBef>
                <a:spcPts val="1200"/>
              </a:spcBef>
              <a:spcAft>
                <a:spcPts val="0"/>
              </a:spcAft>
              <a:buNone/>
              <a:defRPr>
                <a:solidFill>
                  <a:schemeClr val="accent2"/>
                </a:solidFill>
              </a:defRPr>
            </a:lvl7pPr>
            <a:lvl8pPr lvl="7" rtl="0">
              <a:spcBef>
                <a:spcPts val="1200"/>
              </a:spcBef>
              <a:spcAft>
                <a:spcPts val="0"/>
              </a:spcAft>
              <a:buNone/>
              <a:defRPr>
                <a:solidFill>
                  <a:schemeClr val="accent2"/>
                </a:solidFill>
              </a:defRPr>
            </a:lvl8pPr>
            <a:lvl9pPr lvl="8" rtl="0">
              <a:spcBef>
                <a:spcPts val="1200"/>
              </a:spcBef>
              <a:spcAft>
                <a:spcPts val="1200"/>
              </a:spcAft>
              <a:buNone/>
              <a:defRPr>
                <a:solidFill>
                  <a:schemeClr val="accent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62" name="Shape 162"/>
        <p:cNvGrpSpPr/>
        <p:nvPr/>
      </p:nvGrpSpPr>
      <p:grpSpPr>
        <a:xfrm>
          <a:off x="0" y="0"/>
          <a:ext cx="0" cy="0"/>
          <a:chOff x="0" y="0"/>
          <a:chExt cx="0" cy="0"/>
        </a:xfrm>
      </p:grpSpPr>
      <p:sp>
        <p:nvSpPr>
          <p:cNvPr id="163" name="Google Shape;163;p35"/>
          <p:cNvSpPr txBox="1"/>
          <p:nvPr>
            <p:ph type="title"/>
          </p:nvPr>
        </p:nvSpPr>
        <p:spPr>
          <a:xfrm>
            <a:off x="311700" y="587970"/>
            <a:ext cx="4945500" cy="1137300"/>
          </a:xfrm>
          <a:prstGeom prst="rect">
            <a:avLst/>
          </a:prstGeom>
        </p:spPr>
        <p:txBody>
          <a:bodyPr anchorCtr="0" anchor="t" bIns="91425" lIns="91425" spcFirstLastPara="1" rIns="91425" wrap="square" tIns="91425">
            <a:norm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4" name="Google Shape;164;p35"/>
          <p:cNvSpPr txBox="1"/>
          <p:nvPr>
            <p:ph idx="1" type="body"/>
          </p:nvPr>
        </p:nvSpPr>
        <p:spPr>
          <a:xfrm>
            <a:off x="311700" y="2467949"/>
            <a:ext cx="3999900" cy="1807800"/>
          </a:xfrm>
          <a:prstGeom prst="rect">
            <a:avLst/>
          </a:prstGeom>
        </p:spPr>
        <p:txBody>
          <a:bodyPr anchorCtr="0" anchor="t" bIns="91425" lIns="91425" spcFirstLastPara="1" rIns="91425" wrap="square" tIns="91425">
            <a:norm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800"/>
              </a:spcBef>
              <a:spcAft>
                <a:spcPts val="0"/>
              </a:spcAft>
              <a:buSzPts val="1200"/>
              <a:buChar char="○"/>
              <a:defRPr sz="1200"/>
            </a:lvl2pPr>
            <a:lvl3pPr indent="-304800" lvl="2" marL="1371600" rtl="0">
              <a:lnSpc>
                <a:spcPct val="125000"/>
              </a:lnSpc>
              <a:spcBef>
                <a:spcPts val="800"/>
              </a:spcBef>
              <a:spcAft>
                <a:spcPts val="0"/>
              </a:spcAft>
              <a:buSzPts val="1200"/>
              <a:buChar char="■"/>
              <a:defRPr sz="1200"/>
            </a:lvl3pPr>
            <a:lvl4pPr indent="-304800" lvl="3" marL="1828800" rtl="0">
              <a:lnSpc>
                <a:spcPct val="125000"/>
              </a:lnSpc>
              <a:spcBef>
                <a:spcPts val="800"/>
              </a:spcBef>
              <a:spcAft>
                <a:spcPts val="0"/>
              </a:spcAft>
              <a:buSzPts val="1200"/>
              <a:buChar char="●"/>
              <a:defRPr sz="1200"/>
            </a:lvl4pPr>
            <a:lvl5pPr indent="-304800" lvl="4" marL="2286000" rtl="0">
              <a:lnSpc>
                <a:spcPct val="125000"/>
              </a:lnSpc>
              <a:spcBef>
                <a:spcPts val="800"/>
              </a:spcBef>
              <a:spcAft>
                <a:spcPts val="0"/>
              </a:spcAft>
              <a:buSzPts val="1200"/>
              <a:buChar char="○"/>
              <a:defRPr sz="1200"/>
            </a:lvl5pPr>
            <a:lvl6pPr indent="-304800" lvl="5" marL="2743200" rtl="0">
              <a:lnSpc>
                <a:spcPct val="125000"/>
              </a:lnSpc>
              <a:spcBef>
                <a:spcPts val="800"/>
              </a:spcBef>
              <a:spcAft>
                <a:spcPts val="0"/>
              </a:spcAft>
              <a:buSzPts val="1200"/>
              <a:buChar char="■"/>
              <a:defRPr sz="1200"/>
            </a:lvl6pPr>
            <a:lvl7pPr indent="-304800" lvl="6" marL="3200400" rtl="0">
              <a:lnSpc>
                <a:spcPct val="125000"/>
              </a:lnSpc>
              <a:spcBef>
                <a:spcPts val="800"/>
              </a:spcBef>
              <a:spcAft>
                <a:spcPts val="0"/>
              </a:spcAft>
              <a:buSzPts val="1200"/>
              <a:buChar char="●"/>
              <a:defRPr sz="1200"/>
            </a:lvl7pPr>
            <a:lvl8pPr indent="-304800" lvl="7" marL="3657600" rtl="0">
              <a:lnSpc>
                <a:spcPct val="125000"/>
              </a:lnSpc>
              <a:spcBef>
                <a:spcPts val="800"/>
              </a:spcBef>
              <a:spcAft>
                <a:spcPts val="0"/>
              </a:spcAft>
              <a:buSzPts val="1200"/>
              <a:buChar char="○"/>
              <a:defRPr sz="1200"/>
            </a:lvl8pPr>
            <a:lvl9pPr indent="-304800" lvl="8" marL="4114800" rtl="0">
              <a:lnSpc>
                <a:spcPct val="125000"/>
              </a:lnSpc>
              <a:spcBef>
                <a:spcPts val="800"/>
              </a:spcBef>
              <a:spcAft>
                <a:spcPts val="800"/>
              </a:spcAft>
              <a:buSzPts val="1200"/>
              <a:buChar char="■"/>
              <a:defRPr sz="1200"/>
            </a:lvl9pPr>
          </a:lstStyle>
          <a:p/>
        </p:txBody>
      </p:sp>
      <p:sp>
        <p:nvSpPr>
          <p:cNvPr id="165" name="Google Shape;165;p35"/>
          <p:cNvSpPr txBox="1"/>
          <p:nvPr>
            <p:ph idx="2" type="body"/>
          </p:nvPr>
        </p:nvSpPr>
        <p:spPr>
          <a:xfrm>
            <a:off x="4619925" y="2467949"/>
            <a:ext cx="3999900" cy="1807800"/>
          </a:xfrm>
          <a:prstGeom prst="rect">
            <a:avLst/>
          </a:prstGeom>
        </p:spPr>
        <p:txBody>
          <a:bodyPr anchorCtr="0" anchor="t" bIns="91425" lIns="91425" spcFirstLastPara="1" rIns="91425" wrap="square" tIns="91425">
            <a:norm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800"/>
              </a:spcBef>
              <a:spcAft>
                <a:spcPts val="0"/>
              </a:spcAft>
              <a:buSzPts val="1200"/>
              <a:buChar char="○"/>
              <a:defRPr sz="1200"/>
            </a:lvl2pPr>
            <a:lvl3pPr indent="-304800" lvl="2" marL="1371600" rtl="0">
              <a:lnSpc>
                <a:spcPct val="125000"/>
              </a:lnSpc>
              <a:spcBef>
                <a:spcPts val="800"/>
              </a:spcBef>
              <a:spcAft>
                <a:spcPts val="0"/>
              </a:spcAft>
              <a:buSzPts val="1200"/>
              <a:buChar char="■"/>
              <a:defRPr sz="1200"/>
            </a:lvl3pPr>
            <a:lvl4pPr indent="-304800" lvl="3" marL="1828800" rtl="0">
              <a:lnSpc>
                <a:spcPct val="125000"/>
              </a:lnSpc>
              <a:spcBef>
                <a:spcPts val="800"/>
              </a:spcBef>
              <a:spcAft>
                <a:spcPts val="0"/>
              </a:spcAft>
              <a:buSzPts val="1200"/>
              <a:buChar char="●"/>
              <a:defRPr sz="1200"/>
            </a:lvl4pPr>
            <a:lvl5pPr indent="-304800" lvl="4" marL="2286000" rtl="0">
              <a:lnSpc>
                <a:spcPct val="125000"/>
              </a:lnSpc>
              <a:spcBef>
                <a:spcPts val="800"/>
              </a:spcBef>
              <a:spcAft>
                <a:spcPts val="0"/>
              </a:spcAft>
              <a:buSzPts val="1200"/>
              <a:buChar char="○"/>
              <a:defRPr sz="1200"/>
            </a:lvl5pPr>
            <a:lvl6pPr indent="-304800" lvl="5" marL="2743200" rtl="0">
              <a:lnSpc>
                <a:spcPct val="125000"/>
              </a:lnSpc>
              <a:spcBef>
                <a:spcPts val="800"/>
              </a:spcBef>
              <a:spcAft>
                <a:spcPts val="0"/>
              </a:spcAft>
              <a:buSzPts val="1200"/>
              <a:buChar char="■"/>
              <a:defRPr sz="1200"/>
            </a:lvl6pPr>
            <a:lvl7pPr indent="-304800" lvl="6" marL="3200400" rtl="0">
              <a:lnSpc>
                <a:spcPct val="125000"/>
              </a:lnSpc>
              <a:spcBef>
                <a:spcPts val="800"/>
              </a:spcBef>
              <a:spcAft>
                <a:spcPts val="0"/>
              </a:spcAft>
              <a:buSzPts val="1200"/>
              <a:buChar char="●"/>
              <a:defRPr sz="1200"/>
            </a:lvl7pPr>
            <a:lvl8pPr indent="-304800" lvl="7" marL="3657600" rtl="0">
              <a:lnSpc>
                <a:spcPct val="125000"/>
              </a:lnSpc>
              <a:spcBef>
                <a:spcPts val="800"/>
              </a:spcBef>
              <a:spcAft>
                <a:spcPts val="0"/>
              </a:spcAft>
              <a:buSzPts val="1200"/>
              <a:buChar char="○"/>
              <a:defRPr sz="1200"/>
            </a:lvl8pPr>
            <a:lvl9pPr indent="-304800" lvl="8" marL="4114800" rtl="0">
              <a:lnSpc>
                <a:spcPct val="125000"/>
              </a:lnSpc>
              <a:spcBef>
                <a:spcPts val="800"/>
              </a:spcBef>
              <a:spcAft>
                <a:spcPts val="800"/>
              </a:spcAft>
              <a:buSzPts val="1200"/>
              <a:buChar char="■"/>
              <a:defRPr sz="1200"/>
            </a:lvl9pPr>
          </a:lstStyle>
          <a:p/>
        </p:txBody>
      </p:sp>
      <p:pic>
        <p:nvPicPr>
          <p:cNvPr descr=" " id="166" name="Google Shape;166;p3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67" name="Google Shape;167;p3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168" name="Google Shape;168;p35"/>
          <p:cNvSpPr txBox="1"/>
          <p:nvPr>
            <p:ph idx="3" type="subTitle"/>
          </p:nvPr>
        </p:nvSpPr>
        <p:spPr>
          <a:xfrm>
            <a:off x="311700" y="2054620"/>
            <a:ext cx="3999900" cy="411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400">
                <a:solidFill>
                  <a:schemeClr val="dk1"/>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69" name="Google Shape;169;p35"/>
          <p:cNvSpPr txBox="1"/>
          <p:nvPr>
            <p:ph idx="4" type="subTitle"/>
          </p:nvPr>
        </p:nvSpPr>
        <p:spPr>
          <a:xfrm>
            <a:off x="4619925" y="2054620"/>
            <a:ext cx="3999900" cy="411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400">
                <a:solidFill>
                  <a:schemeClr val="dk1"/>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170" name="Google Shape;170;p35"/>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1" name="Shape 171"/>
        <p:cNvGrpSpPr/>
        <p:nvPr/>
      </p:nvGrpSpPr>
      <p:grpSpPr>
        <a:xfrm>
          <a:off x="0" y="0"/>
          <a:ext cx="0" cy="0"/>
          <a:chOff x="0" y="0"/>
          <a:chExt cx="0" cy="0"/>
        </a:xfrm>
      </p:grpSpPr>
      <p:sp>
        <p:nvSpPr>
          <p:cNvPr id="172" name="Google Shape;172;p36"/>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3" name="Google Shape;173;p36"/>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6"/>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6"/>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6"/>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36"/>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178" name="Google Shape;178;p36"/>
          <p:cNvSpPr txBox="1"/>
          <p:nvPr>
            <p:ph type="title"/>
          </p:nvPr>
        </p:nvSpPr>
        <p:spPr>
          <a:xfrm>
            <a:off x="948600" y="1505425"/>
            <a:ext cx="2479800" cy="1264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9" name="Google Shape;179;p36"/>
          <p:cNvSpPr txBox="1"/>
          <p:nvPr>
            <p:ph idx="1" type="subTitle"/>
          </p:nvPr>
        </p:nvSpPr>
        <p:spPr>
          <a:xfrm>
            <a:off x="948600" y="2612200"/>
            <a:ext cx="2478000" cy="108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36"/>
          <p:cNvSpPr/>
          <p:nvPr/>
        </p:nvSpPr>
        <p:spPr>
          <a:xfrm flipH="1">
            <a:off x="3775500" y="6300"/>
            <a:ext cx="5368500" cy="5143500"/>
          </a:xfrm>
          <a:prstGeom prst="flowChartDelay">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36"/>
          <p:cNvGrpSpPr/>
          <p:nvPr/>
        </p:nvGrpSpPr>
        <p:grpSpPr>
          <a:xfrm>
            <a:off x="7576050" y="-312625"/>
            <a:ext cx="5712300" cy="5712300"/>
            <a:chOff x="7576050" y="-312625"/>
            <a:chExt cx="5712300" cy="5712300"/>
          </a:xfrm>
        </p:grpSpPr>
        <p:sp>
          <p:nvSpPr>
            <p:cNvPr id="182" name="Google Shape;182;p36"/>
            <p:cNvSpPr/>
            <p:nvPr/>
          </p:nvSpPr>
          <p:spPr>
            <a:xfrm flipH="1">
              <a:off x="7576050" y="-312625"/>
              <a:ext cx="5712300" cy="57123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6"/>
            <p:cNvSpPr/>
            <p:nvPr/>
          </p:nvSpPr>
          <p:spPr>
            <a:xfrm flipH="1">
              <a:off x="8256775" y="53949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6"/>
            <p:cNvSpPr/>
            <p:nvPr/>
          </p:nvSpPr>
          <p:spPr>
            <a:xfrm flipH="1">
              <a:off x="8574475" y="4658674"/>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36"/>
          <p:cNvSpPr/>
          <p:nvPr>
            <p:ph idx="2" type="pic"/>
          </p:nvPr>
        </p:nvSpPr>
        <p:spPr>
          <a:xfrm>
            <a:off x="4862650" y="1718506"/>
            <a:ext cx="3289800" cy="1841700"/>
          </a:xfrm>
          <a:prstGeom prst="rect">
            <a:avLst/>
          </a:prstGeom>
          <a:noFill/>
          <a:ln cap="flat" cmpd="sng" w="9525">
            <a:solidFill>
              <a:schemeClr val="lt1"/>
            </a:solidFill>
            <a:prstDash val="solid"/>
            <a:round/>
            <a:headEnd len="sm" w="sm" type="none"/>
            <a:tailEnd len="sm" w="sm" type="none"/>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6" name="Shape 186"/>
        <p:cNvGrpSpPr/>
        <p:nvPr/>
      </p:nvGrpSpPr>
      <p:grpSpPr>
        <a:xfrm>
          <a:off x="0" y="0"/>
          <a:ext cx="0" cy="0"/>
          <a:chOff x="0" y="0"/>
          <a:chExt cx="0" cy="0"/>
        </a:xfrm>
      </p:grpSpPr>
      <p:sp>
        <p:nvSpPr>
          <p:cNvPr id="187" name="Google Shape;187;p37"/>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8" name="Google Shape;188;p37"/>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7"/>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7"/>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7"/>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37"/>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grpSp>
        <p:nvGrpSpPr>
          <p:cNvPr id="193" name="Google Shape;193;p37"/>
          <p:cNvGrpSpPr/>
          <p:nvPr/>
        </p:nvGrpSpPr>
        <p:grpSpPr>
          <a:xfrm>
            <a:off x="-92375" y="188975"/>
            <a:ext cx="8921033" cy="4765550"/>
            <a:chOff x="-92375" y="188975"/>
            <a:chExt cx="8921033" cy="4765550"/>
          </a:xfrm>
        </p:grpSpPr>
        <p:sp>
          <p:nvSpPr>
            <p:cNvPr id="194" name="Google Shape;194;p37"/>
            <p:cNvSpPr/>
            <p:nvPr/>
          </p:nvSpPr>
          <p:spPr>
            <a:xfrm>
              <a:off x="-92350" y="188975"/>
              <a:ext cx="8829900" cy="1588500"/>
            </a:xfrm>
            <a:prstGeom prst="round1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7"/>
            <p:cNvSpPr/>
            <p:nvPr/>
          </p:nvSpPr>
          <p:spPr>
            <a:xfrm flipH="1">
              <a:off x="-92375" y="1777500"/>
              <a:ext cx="8829900" cy="1588500"/>
            </a:xfrm>
            <a:prstGeom prst="round1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7"/>
            <p:cNvSpPr/>
            <p:nvPr/>
          </p:nvSpPr>
          <p:spPr>
            <a:xfrm>
              <a:off x="-92375" y="3366025"/>
              <a:ext cx="8829900" cy="1588500"/>
            </a:xfrm>
            <a:prstGeom prst="round1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7"/>
            <p:cNvSpPr/>
            <p:nvPr/>
          </p:nvSpPr>
          <p:spPr>
            <a:xfrm>
              <a:off x="8653458" y="3277825"/>
              <a:ext cx="175200" cy="17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7"/>
            <p:cNvSpPr/>
            <p:nvPr/>
          </p:nvSpPr>
          <p:spPr>
            <a:xfrm>
              <a:off x="625625" y="1689300"/>
              <a:ext cx="175200" cy="17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37"/>
          <p:cNvSpPr txBox="1"/>
          <p:nvPr>
            <p:ph hasCustomPrompt="1" type="title"/>
          </p:nvPr>
        </p:nvSpPr>
        <p:spPr>
          <a:xfrm>
            <a:off x="3890225" y="547521"/>
            <a:ext cx="4389900" cy="5130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0" name="Google Shape;200;p37"/>
          <p:cNvSpPr txBox="1"/>
          <p:nvPr>
            <p:ph idx="1" type="subTitle"/>
          </p:nvPr>
        </p:nvSpPr>
        <p:spPr>
          <a:xfrm>
            <a:off x="3890225" y="1156425"/>
            <a:ext cx="4389900" cy="3336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1" name="Google Shape;201;p37"/>
          <p:cNvSpPr txBox="1"/>
          <p:nvPr>
            <p:ph hasCustomPrompt="1" idx="2" type="title"/>
          </p:nvPr>
        </p:nvSpPr>
        <p:spPr>
          <a:xfrm>
            <a:off x="3890225" y="2098707"/>
            <a:ext cx="4389900" cy="5121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2" name="Google Shape;202;p37"/>
          <p:cNvSpPr txBox="1"/>
          <p:nvPr>
            <p:ph idx="3" type="subTitle"/>
          </p:nvPr>
        </p:nvSpPr>
        <p:spPr>
          <a:xfrm>
            <a:off x="3890225" y="2719440"/>
            <a:ext cx="4389900" cy="3201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3" name="Google Shape;203;p37"/>
          <p:cNvSpPr txBox="1"/>
          <p:nvPr>
            <p:ph hasCustomPrompt="1" idx="4" type="title"/>
          </p:nvPr>
        </p:nvSpPr>
        <p:spPr>
          <a:xfrm>
            <a:off x="3890225" y="3655917"/>
            <a:ext cx="4389900" cy="5121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4" name="Google Shape;204;p37"/>
          <p:cNvSpPr txBox="1"/>
          <p:nvPr>
            <p:ph idx="5" type="subTitle"/>
          </p:nvPr>
        </p:nvSpPr>
        <p:spPr>
          <a:xfrm>
            <a:off x="3890225" y="4275879"/>
            <a:ext cx="4389900" cy="3201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205" name="Shape 205"/>
        <p:cNvGrpSpPr/>
        <p:nvPr/>
      </p:nvGrpSpPr>
      <p:grpSpPr>
        <a:xfrm>
          <a:off x="0" y="0"/>
          <a:ext cx="0" cy="0"/>
          <a:chOff x="0" y="0"/>
          <a:chExt cx="0" cy="0"/>
        </a:xfrm>
      </p:grpSpPr>
      <p:sp>
        <p:nvSpPr>
          <p:cNvPr id="206" name="Google Shape;206;p38"/>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7" name="Google Shape;207;p38"/>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8"/>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8"/>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38"/>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grpSp>
        <p:nvGrpSpPr>
          <p:cNvPr id="212" name="Google Shape;212;p38"/>
          <p:cNvGrpSpPr/>
          <p:nvPr/>
        </p:nvGrpSpPr>
        <p:grpSpPr>
          <a:xfrm>
            <a:off x="500" y="-8450"/>
            <a:ext cx="9137300" cy="5172991"/>
            <a:chOff x="500" y="3275"/>
            <a:chExt cx="9137300" cy="5172991"/>
          </a:xfrm>
        </p:grpSpPr>
        <p:sp>
          <p:nvSpPr>
            <p:cNvPr id="213" name="Google Shape;213;p38"/>
            <p:cNvSpPr/>
            <p:nvPr/>
          </p:nvSpPr>
          <p:spPr>
            <a:xfrm>
              <a:off x="395475" y="233350"/>
              <a:ext cx="8293200" cy="4601100"/>
            </a:xfrm>
            <a:prstGeom prst="round2SameRect">
              <a:avLst>
                <a:gd fmla="val 1262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38"/>
            <p:cNvCxnSpPr/>
            <p:nvPr/>
          </p:nvCxnSpPr>
          <p:spPr>
            <a:xfrm flipH="1">
              <a:off x="500" y="417950"/>
              <a:ext cx="547800" cy="690300"/>
            </a:xfrm>
            <a:prstGeom prst="straightConnector1">
              <a:avLst/>
            </a:prstGeom>
            <a:noFill/>
            <a:ln cap="flat" cmpd="sng" w="9525">
              <a:solidFill>
                <a:schemeClr val="dk1"/>
              </a:solidFill>
              <a:prstDash val="solid"/>
              <a:round/>
              <a:headEnd len="med" w="med" type="none"/>
              <a:tailEnd len="med" w="med" type="none"/>
            </a:ln>
          </p:spPr>
        </p:cxnSp>
        <p:cxnSp>
          <p:nvCxnSpPr>
            <p:cNvPr id="215" name="Google Shape;215;p38"/>
            <p:cNvCxnSpPr/>
            <p:nvPr/>
          </p:nvCxnSpPr>
          <p:spPr>
            <a:xfrm flipH="1">
              <a:off x="525" y="4801700"/>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216" name="Google Shape;216;p38"/>
            <p:cNvCxnSpPr/>
            <p:nvPr/>
          </p:nvCxnSpPr>
          <p:spPr>
            <a:xfrm flipH="1">
              <a:off x="8304675" y="4834566"/>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38"/>
            <p:cNvCxnSpPr/>
            <p:nvPr/>
          </p:nvCxnSpPr>
          <p:spPr>
            <a:xfrm flipH="1">
              <a:off x="8633800" y="3275"/>
              <a:ext cx="504000" cy="525900"/>
            </a:xfrm>
            <a:prstGeom prst="straightConnector1">
              <a:avLst/>
            </a:prstGeom>
            <a:noFill/>
            <a:ln cap="flat" cmpd="sng" w="9525">
              <a:solidFill>
                <a:schemeClr val="dk1"/>
              </a:solidFill>
              <a:prstDash val="solid"/>
              <a:round/>
              <a:headEnd len="med" w="med" type="none"/>
              <a:tailEnd len="med" w="med" type="none"/>
            </a:ln>
          </p:spPr>
        </p:cxnSp>
        <p:sp>
          <p:nvSpPr>
            <p:cNvPr id="218" name="Google Shape;218;p38"/>
            <p:cNvSpPr/>
            <p:nvPr/>
          </p:nvSpPr>
          <p:spPr>
            <a:xfrm>
              <a:off x="276300" y="4725050"/>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38"/>
          <p:cNvSpPr txBox="1"/>
          <p:nvPr>
            <p:ph type="title"/>
          </p:nvPr>
        </p:nvSpPr>
        <p:spPr>
          <a:xfrm>
            <a:off x="720000" y="539500"/>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0" name="Google Shape;220;p38"/>
          <p:cNvSpPr txBox="1"/>
          <p:nvPr>
            <p:ph idx="1" type="subTitle"/>
          </p:nvPr>
        </p:nvSpPr>
        <p:spPr>
          <a:xfrm>
            <a:off x="720000" y="2882749"/>
            <a:ext cx="2267700" cy="869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38"/>
          <p:cNvSpPr txBox="1"/>
          <p:nvPr>
            <p:ph idx="2" type="subTitle"/>
          </p:nvPr>
        </p:nvSpPr>
        <p:spPr>
          <a:xfrm>
            <a:off x="3438150" y="2882749"/>
            <a:ext cx="2267700" cy="869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38"/>
          <p:cNvSpPr txBox="1"/>
          <p:nvPr>
            <p:ph idx="3" type="subTitle"/>
          </p:nvPr>
        </p:nvSpPr>
        <p:spPr>
          <a:xfrm>
            <a:off x="6156299" y="2882749"/>
            <a:ext cx="2267700" cy="869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38"/>
          <p:cNvSpPr txBox="1"/>
          <p:nvPr>
            <p:ph idx="4" type="subTitle"/>
          </p:nvPr>
        </p:nvSpPr>
        <p:spPr>
          <a:xfrm>
            <a:off x="720000" y="2278850"/>
            <a:ext cx="2267700" cy="5277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4" name="Google Shape;224;p38"/>
          <p:cNvSpPr txBox="1"/>
          <p:nvPr>
            <p:ph idx="5" type="subTitle"/>
          </p:nvPr>
        </p:nvSpPr>
        <p:spPr>
          <a:xfrm>
            <a:off x="3438150" y="2278850"/>
            <a:ext cx="2267700" cy="5277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 name="Google Shape;225;p38"/>
          <p:cNvSpPr txBox="1"/>
          <p:nvPr>
            <p:ph idx="6" type="subTitle"/>
          </p:nvPr>
        </p:nvSpPr>
        <p:spPr>
          <a:xfrm>
            <a:off x="6156299" y="2278850"/>
            <a:ext cx="2267700" cy="5277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226" name="Shape 226"/>
        <p:cNvGrpSpPr/>
        <p:nvPr/>
      </p:nvGrpSpPr>
      <p:grpSpPr>
        <a:xfrm>
          <a:off x="0" y="0"/>
          <a:ext cx="0" cy="0"/>
          <a:chOff x="0" y="0"/>
          <a:chExt cx="0" cy="0"/>
        </a:xfrm>
      </p:grpSpPr>
      <p:pic>
        <p:nvPicPr>
          <p:cNvPr id="227" name="Google Shape;227;p39"/>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1">
  <p:cSld name="标题和内容">
    <p:spTree>
      <p:nvGrpSpPr>
        <p:cNvPr id="228" name="Shape 228"/>
        <p:cNvGrpSpPr/>
        <p:nvPr/>
      </p:nvGrpSpPr>
      <p:grpSpPr>
        <a:xfrm>
          <a:off x="0" y="0"/>
          <a:ext cx="0" cy="0"/>
          <a:chOff x="0" y="0"/>
          <a:chExt cx="0" cy="0"/>
        </a:xfrm>
      </p:grpSpPr>
      <p:pic>
        <p:nvPicPr>
          <p:cNvPr id="229" name="Google Shape;229;p4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标题和内容">
  <p:cSld name="2_标题和内容">
    <p:spTree>
      <p:nvGrpSpPr>
        <p:cNvPr id="230" name="Shape 230"/>
        <p:cNvGrpSpPr/>
        <p:nvPr/>
      </p:nvGrpSpPr>
      <p:grpSpPr>
        <a:xfrm>
          <a:off x="0" y="0"/>
          <a:ext cx="0" cy="0"/>
          <a:chOff x="0" y="0"/>
          <a:chExt cx="0" cy="0"/>
        </a:xfrm>
      </p:grpSpPr>
      <p:pic>
        <p:nvPicPr>
          <p:cNvPr id="231" name="Google Shape;231;p4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2" name="Google Shape;232;p41"/>
          <p:cNvSpPr/>
          <p:nvPr>
            <p:ph idx="2" type="pic"/>
          </p:nvPr>
        </p:nvSpPr>
        <p:spPr>
          <a:xfrm>
            <a:off x="145144" y="972459"/>
            <a:ext cx="2831400" cy="1749600"/>
          </a:xfrm>
          <a:prstGeom prst="rect">
            <a:avLst/>
          </a:prstGeom>
          <a:noFill/>
          <a:ln>
            <a:noFill/>
          </a:ln>
        </p:spPr>
      </p:sp>
      <p:sp>
        <p:nvSpPr>
          <p:cNvPr id="233" name="Google Shape;233;p41"/>
          <p:cNvSpPr/>
          <p:nvPr>
            <p:ph idx="3" type="pic"/>
          </p:nvPr>
        </p:nvSpPr>
        <p:spPr>
          <a:xfrm>
            <a:off x="3133929" y="972459"/>
            <a:ext cx="2831400" cy="1749600"/>
          </a:xfrm>
          <a:prstGeom prst="rect">
            <a:avLst/>
          </a:prstGeom>
          <a:noFill/>
          <a:ln>
            <a:noFill/>
          </a:ln>
        </p:spPr>
      </p:sp>
      <p:sp>
        <p:nvSpPr>
          <p:cNvPr id="234" name="Google Shape;234;p41"/>
          <p:cNvSpPr/>
          <p:nvPr>
            <p:ph idx="4" type="pic"/>
          </p:nvPr>
        </p:nvSpPr>
        <p:spPr>
          <a:xfrm>
            <a:off x="6122714" y="972459"/>
            <a:ext cx="2831400" cy="17496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53" name="Google Shape;53;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6.png"/><Relationship Id="rId8"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ctrTitle"/>
          </p:nvPr>
        </p:nvSpPr>
        <p:spPr>
          <a:xfrm>
            <a:off x="480150" y="5019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3700">
                <a:latin typeface="Raleway ExtraBold"/>
                <a:ea typeface="Raleway ExtraBold"/>
                <a:cs typeface="Raleway ExtraBold"/>
                <a:sym typeface="Raleway ExtraBold"/>
              </a:rPr>
              <a:t>Analysis of crime in NYC with </a:t>
            </a:r>
            <a:r>
              <a:rPr b="0" lang="en" sz="3700">
                <a:latin typeface="Raleway ExtraBold"/>
                <a:ea typeface="Raleway ExtraBold"/>
                <a:cs typeface="Raleway ExtraBold"/>
                <a:sym typeface="Raleway ExtraBold"/>
              </a:rPr>
              <a:t>Time Series Model</a:t>
            </a:r>
            <a:r>
              <a:rPr b="0" lang="en" sz="3700">
                <a:latin typeface="Raleway ExtraBold"/>
                <a:ea typeface="Raleway ExtraBold"/>
                <a:cs typeface="Raleway ExtraBold"/>
                <a:sym typeface="Raleway ExtraBold"/>
              </a:rPr>
              <a:t> and </a:t>
            </a:r>
            <a:r>
              <a:rPr b="0" lang="en" sz="3700">
                <a:latin typeface="Raleway ExtraBold"/>
                <a:ea typeface="Raleway ExtraBold"/>
                <a:cs typeface="Raleway ExtraBold"/>
                <a:sym typeface="Raleway ExtraBold"/>
              </a:rPr>
              <a:t>RNN </a:t>
            </a:r>
            <a:r>
              <a:rPr b="0" lang="en" sz="3700">
                <a:latin typeface="Raleway ExtraBold"/>
                <a:ea typeface="Raleway ExtraBold"/>
                <a:cs typeface="Raleway ExtraBold"/>
                <a:sym typeface="Raleway ExtraBold"/>
              </a:rPr>
              <a:t>Approaches</a:t>
            </a:r>
            <a:endParaRPr b="0" sz="5900">
              <a:latin typeface="Raleway ExtraBold"/>
              <a:ea typeface="Raleway ExtraBold"/>
              <a:cs typeface="Raleway ExtraBold"/>
              <a:sym typeface="Raleway ExtraBold"/>
            </a:endParaRPr>
          </a:p>
        </p:txBody>
      </p:sp>
      <p:pic>
        <p:nvPicPr>
          <p:cNvPr id="240" name="Google Shape;240;p42"/>
          <p:cNvPicPr preferRelativeResize="0"/>
          <p:nvPr/>
        </p:nvPicPr>
        <p:blipFill rotWithShape="1">
          <a:blip r:embed="rId3">
            <a:alphaModFix/>
          </a:blip>
          <a:srcRect b="39912" l="11417" r="11231" t="40417"/>
          <a:stretch/>
        </p:blipFill>
        <p:spPr>
          <a:xfrm>
            <a:off x="7133650" y="27150"/>
            <a:ext cx="2010350" cy="383400"/>
          </a:xfrm>
          <a:prstGeom prst="rect">
            <a:avLst/>
          </a:prstGeom>
          <a:noFill/>
          <a:ln>
            <a:noFill/>
          </a:ln>
        </p:spPr>
      </p:pic>
      <p:sp>
        <p:nvSpPr>
          <p:cNvPr id="241" name="Google Shape;241;p42"/>
          <p:cNvSpPr txBox="1"/>
          <p:nvPr/>
        </p:nvSpPr>
        <p:spPr>
          <a:xfrm>
            <a:off x="637850" y="2856750"/>
            <a:ext cx="8031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3200">
                <a:solidFill>
                  <a:schemeClr val="lt1"/>
                </a:solidFill>
                <a:latin typeface="Raleway"/>
                <a:ea typeface="Raleway"/>
                <a:cs typeface="Raleway"/>
                <a:sym typeface="Raleway"/>
              </a:rPr>
              <a:t>Applied Data Science</a:t>
            </a:r>
            <a:endParaRPr b="1" sz="3200">
              <a:solidFill>
                <a:schemeClr val="lt1"/>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2200">
                <a:solidFill>
                  <a:schemeClr val="lt1"/>
                </a:solidFill>
                <a:latin typeface="Raleway"/>
                <a:ea typeface="Raleway"/>
                <a:cs typeface="Raleway"/>
                <a:sym typeface="Raleway"/>
              </a:rPr>
              <a:t>Fall 2023</a:t>
            </a:r>
            <a:endParaRPr sz="2200">
              <a:solidFill>
                <a:schemeClr val="lt1"/>
              </a:solidFill>
              <a:latin typeface="Raleway"/>
              <a:ea typeface="Raleway"/>
              <a:cs typeface="Raleway"/>
              <a:sym typeface="Raleway"/>
            </a:endParaRPr>
          </a:p>
          <a:p>
            <a:pPr indent="0" lvl="0" marL="0" rtl="0" algn="l">
              <a:spcBef>
                <a:spcPts val="0"/>
              </a:spcBef>
              <a:spcAft>
                <a:spcPts val="0"/>
              </a:spcAft>
              <a:buClr>
                <a:srgbClr val="595959"/>
              </a:buClr>
              <a:buSzPts val="1100"/>
              <a:buFont typeface="Arial"/>
              <a:buNone/>
            </a:pPr>
            <a:br>
              <a:rPr lang="en" sz="2200">
                <a:solidFill>
                  <a:schemeClr val="lt1"/>
                </a:solidFill>
                <a:latin typeface="Raleway"/>
                <a:ea typeface="Raleway"/>
                <a:cs typeface="Raleway"/>
                <a:sym typeface="Raleway"/>
              </a:rPr>
            </a:br>
            <a:r>
              <a:rPr lang="en" sz="2200">
                <a:solidFill>
                  <a:schemeClr val="lt1"/>
                </a:solidFill>
                <a:latin typeface="Raleway"/>
                <a:ea typeface="Raleway"/>
                <a:cs typeface="Raleway"/>
                <a:sym typeface="Raleway"/>
              </a:rPr>
              <a:t>Final Presentations - April 28th, 2023</a:t>
            </a:r>
            <a:endParaRPr b="1" sz="3200">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1"/>
          <p:cNvPicPr preferRelativeResize="0"/>
          <p:nvPr/>
        </p:nvPicPr>
        <p:blipFill rotWithShape="1">
          <a:blip r:embed="rId3">
            <a:alphaModFix amt="30000"/>
          </a:blip>
          <a:srcRect b="0" l="0" r="0" t="0"/>
          <a:stretch/>
        </p:blipFill>
        <p:spPr>
          <a:xfrm flipH="1" rot="10800000">
            <a:off x="4262524" y="-3"/>
            <a:ext cx="4881477" cy="2397375"/>
          </a:xfrm>
          <a:prstGeom prst="rect">
            <a:avLst/>
          </a:prstGeom>
          <a:noFill/>
          <a:ln>
            <a:noFill/>
          </a:ln>
        </p:spPr>
      </p:pic>
      <p:graphicFrame>
        <p:nvGraphicFramePr>
          <p:cNvPr id="311" name="Google Shape;311;p51"/>
          <p:cNvGraphicFramePr/>
          <p:nvPr/>
        </p:nvGraphicFramePr>
        <p:xfrm>
          <a:off x="507900" y="727788"/>
          <a:ext cx="3000000" cy="3000000"/>
        </p:xfrm>
        <a:graphic>
          <a:graphicData uri="http://schemas.openxmlformats.org/drawingml/2006/table">
            <a:tbl>
              <a:tblPr>
                <a:noFill/>
                <a:tableStyleId>{DF22BE2E-D8B5-488D-AB67-0A4469159BF7}</a:tableStyleId>
              </a:tblPr>
              <a:tblGrid>
                <a:gridCol w="2032050"/>
                <a:gridCol w="2032050"/>
                <a:gridCol w="2032050"/>
                <a:gridCol w="2032050"/>
              </a:tblGrid>
              <a:tr h="396200">
                <a:tc>
                  <a:txBody>
                    <a:bodyPr/>
                    <a:lstStyle/>
                    <a:p>
                      <a:pPr indent="0" lvl="0" marL="0" rtl="0" algn="l">
                        <a:spcBef>
                          <a:spcPts val="0"/>
                        </a:spcBef>
                        <a:spcAft>
                          <a:spcPts val="0"/>
                        </a:spcAft>
                        <a:buNone/>
                      </a:pPr>
                      <a:r>
                        <a:t/>
                      </a:r>
                      <a:endParaRPr>
                        <a:solidFill>
                          <a:srgbClr val="CCCCCC"/>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7068C"/>
                    </a:solidFill>
                  </a:tcPr>
                </a:tc>
                <a:tc>
                  <a:txBody>
                    <a:bodyPr/>
                    <a:lstStyle/>
                    <a:p>
                      <a:pPr indent="0" lvl="0" marL="0" rtl="0" algn="l">
                        <a:spcBef>
                          <a:spcPts val="0"/>
                        </a:spcBef>
                        <a:spcAft>
                          <a:spcPts val="0"/>
                        </a:spcAft>
                        <a:buNone/>
                      </a:pPr>
                      <a:r>
                        <a:rPr b="1" lang="en">
                          <a:solidFill>
                            <a:srgbClr val="CCCCCC"/>
                          </a:solidFill>
                          <a:latin typeface="Raleway"/>
                          <a:ea typeface="Raleway"/>
                          <a:cs typeface="Raleway"/>
                          <a:sym typeface="Raleway"/>
                        </a:rPr>
                        <a:t>Focus</a:t>
                      </a:r>
                      <a:endParaRPr b="1">
                        <a:solidFill>
                          <a:srgbClr val="CCCCCC"/>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7068C"/>
                    </a:solidFill>
                  </a:tcPr>
                </a:tc>
                <a:tc>
                  <a:txBody>
                    <a:bodyPr/>
                    <a:lstStyle/>
                    <a:p>
                      <a:pPr indent="0" lvl="0" marL="0" rtl="0" algn="l">
                        <a:spcBef>
                          <a:spcPts val="0"/>
                        </a:spcBef>
                        <a:spcAft>
                          <a:spcPts val="0"/>
                        </a:spcAft>
                        <a:buNone/>
                      </a:pPr>
                      <a:r>
                        <a:rPr b="1" lang="en">
                          <a:solidFill>
                            <a:srgbClr val="CCCCCC"/>
                          </a:solidFill>
                          <a:latin typeface="Raleway"/>
                          <a:ea typeface="Raleway"/>
                          <a:cs typeface="Raleway"/>
                          <a:sym typeface="Raleway"/>
                        </a:rPr>
                        <a:t>Pros</a:t>
                      </a:r>
                      <a:endParaRPr b="1">
                        <a:solidFill>
                          <a:srgbClr val="CCCCCC"/>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7068C"/>
                    </a:solidFill>
                  </a:tcPr>
                </a:tc>
                <a:tc>
                  <a:txBody>
                    <a:bodyPr/>
                    <a:lstStyle/>
                    <a:p>
                      <a:pPr indent="0" lvl="0" marL="0" rtl="0" algn="l">
                        <a:spcBef>
                          <a:spcPts val="0"/>
                        </a:spcBef>
                        <a:spcAft>
                          <a:spcPts val="0"/>
                        </a:spcAft>
                        <a:buNone/>
                      </a:pPr>
                      <a:r>
                        <a:rPr b="1" lang="en">
                          <a:solidFill>
                            <a:srgbClr val="CCCCCC"/>
                          </a:solidFill>
                          <a:latin typeface="Raleway"/>
                          <a:ea typeface="Raleway"/>
                          <a:cs typeface="Raleway"/>
                          <a:sym typeface="Raleway"/>
                        </a:rPr>
                        <a:t>Cons</a:t>
                      </a:r>
                      <a:endParaRPr b="1">
                        <a:solidFill>
                          <a:srgbClr val="CCCCCC"/>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7068C"/>
                    </a:solidFill>
                  </a:tcPr>
                </a:tc>
              </a:tr>
              <a:tr h="822925">
                <a:tc>
                  <a:txBody>
                    <a:bodyPr/>
                    <a:lstStyle/>
                    <a:p>
                      <a:pPr indent="0" lvl="0" marL="0" rtl="0" algn="l">
                        <a:spcBef>
                          <a:spcPts val="0"/>
                        </a:spcBef>
                        <a:spcAft>
                          <a:spcPts val="0"/>
                        </a:spcAft>
                        <a:buNone/>
                      </a:pPr>
                      <a:r>
                        <a:rPr lang="en">
                          <a:latin typeface="Raleway"/>
                          <a:ea typeface="Raleway"/>
                          <a:cs typeface="Raleway"/>
                          <a:sym typeface="Raleway"/>
                        </a:rPr>
                        <a:t>L</a:t>
                      </a:r>
                      <a:r>
                        <a:rPr lang="en">
                          <a:latin typeface="Raleway"/>
                          <a:ea typeface="Raleway"/>
                          <a:cs typeface="Raleway"/>
                          <a:sym typeface="Raleway"/>
                        </a:rPr>
                        <a:t>inear Regression</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latin typeface="Raleway"/>
                          <a:ea typeface="Raleway"/>
                          <a:cs typeface="Raleway"/>
                          <a:sym typeface="Raleway"/>
                        </a:rPr>
                        <a:t>Linear r</a:t>
                      </a:r>
                      <a:r>
                        <a:rPr lang="en">
                          <a:latin typeface="Raleway"/>
                          <a:ea typeface="Raleway"/>
                          <a:cs typeface="Raleway"/>
                          <a:sym typeface="Raleway"/>
                        </a:rPr>
                        <a:t>elationship between features and target variables</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aleway"/>
                          <a:ea typeface="Raleway"/>
                          <a:cs typeface="Raleway"/>
                          <a:sym typeface="Raleway"/>
                        </a:rPr>
                        <a:t>High </a:t>
                      </a:r>
                      <a:r>
                        <a:rPr lang="en">
                          <a:latin typeface="Raleway"/>
                          <a:ea typeface="Raleway"/>
                          <a:cs typeface="Raleway"/>
                          <a:sym typeface="Raleway"/>
                        </a:rPr>
                        <a:t>interpretability;</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Features considered</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aleway"/>
                          <a:ea typeface="Raleway"/>
                          <a:cs typeface="Raleway"/>
                          <a:sym typeface="Raleway"/>
                        </a:rPr>
                        <a:t>Excluding the effect of past values</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36675">
                <a:tc>
                  <a:txBody>
                    <a:bodyPr/>
                    <a:lstStyle/>
                    <a:p>
                      <a:pPr indent="0" lvl="0" marL="0" rtl="0" algn="l">
                        <a:spcBef>
                          <a:spcPts val="0"/>
                        </a:spcBef>
                        <a:spcAft>
                          <a:spcPts val="0"/>
                        </a:spcAft>
                        <a:buNone/>
                      </a:pPr>
                      <a:r>
                        <a:rPr lang="en">
                          <a:latin typeface="Raleway"/>
                          <a:ea typeface="Raleway"/>
                          <a:cs typeface="Raleway"/>
                          <a:sym typeface="Raleway"/>
                        </a:rPr>
                        <a:t>Time series</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latin typeface="Raleway"/>
                          <a:ea typeface="Raleway"/>
                          <a:cs typeface="Raleway"/>
                          <a:sym typeface="Raleway"/>
                        </a:rPr>
                        <a:t>Relationship between the current target variables and their past values</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aleway"/>
                          <a:ea typeface="Raleway"/>
                          <a:cs typeface="Raleway"/>
                          <a:sym typeface="Raleway"/>
                        </a:rPr>
                        <a:t>High interpretability;</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Past values considered</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aleway"/>
                          <a:ea typeface="Raleway"/>
                          <a:cs typeface="Raleway"/>
                          <a:sym typeface="Raleway"/>
                        </a:rPr>
                        <a:t>Excluding the effect of demographic and spatial features</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latin typeface="Raleway"/>
                          <a:ea typeface="Raleway"/>
                          <a:cs typeface="Raleway"/>
                          <a:sym typeface="Raleway"/>
                        </a:rPr>
                        <a:t>Neural Network</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latin typeface="Raleway"/>
                          <a:ea typeface="Raleway"/>
                          <a:cs typeface="Raleway"/>
                          <a:sym typeface="Raleway"/>
                        </a:rPr>
                        <a:t>Non-linear regression by inputs</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aleway"/>
                          <a:ea typeface="Raleway"/>
                          <a:cs typeface="Raleway"/>
                          <a:sym typeface="Raleway"/>
                        </a:rPr>
                        <a:t>High accuracy</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Raleway"/>
                          <a:ea typeface="Raleway"/>
                          <a:cs typeface="Raleway"/>
                          <a:sym typeface="Raleway"/>
                        </a:rPr>
                        <a:t>Low interpretability; Excluding the effect of past values</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22925">
                <a:tc>
                  <a:txBody>
                    <a:bodyPr/>
                    <a:lstStyle/>
                    <a:p>
                      <a:pPr indent="0" lvl="0" marL="0" rtl="0" algn="l">
                        <a:spcBef>
                          <a:spcPts val="0"/>
                        </a:spcBef>
                        <a:spcAft>
                          <a:spcPts val="0"/>
                        </a:spcAft>
                        <a:buNone/>
                      </a:pPr>
                      <a:r>
                        <a:rPr lang="en">
                          <a:latin typeface="Raleway"/>
                          <a:ea typeface="Raleway"/>
                          <a:cs typeface="Raleway"/>
                          <a:sym typeface="Raleway"/>
                        </a:rPr>
                        <a:t>Recurrent Neural Network</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latin typeface="Raleway"/>
                          <a:ea typeface="Raleway"/>
                          <a:cs typeface="Raleway"/>
                          <a:sym typeface="Raleway"/>
                        </a:rPr>
                        <a:t>Recalls the past and motivated with the aid of what it has learned from the past</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Raleway"/>
                          <a:ea typeface="Raleway"/>
                          <a:cs typeface="Raleway"/>
                          <a:sym typeface="Raleway"/>
                        </a:rPr>
                        <a:t>Considering both features and the past values; High accuracy</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aleway"/>
                          <a:ea typeface="Raleway"/>
                          <a:cs typeface="Raleway"/>
                          <a:sym typeface="Raleway"/>
                        </a:rPr>
                        <a:t>Low interpretability</a:t>
                      </a:r>
                      <a:endParaRPr>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12" name="Google Shape;312;p51"/>
          <p:cNvSpPr/>
          <p:nvPr/>
        </p:nvSpPr>
        <p:spPr>
          <a:xfrm>
            <a:off x="0" y="4604700"/>
            <a:ext cx="9144000" cy="538801"/>
          </a:xfrm>
          <a:custGeom>
            <a:rect b="b" l="l" r="r" t="t"/>
            <a:pathLst>
              <a:path extrusionOk="0" h="1150" w="7679">
                <a:moveTo>
                  <a:pt x="7679" y="512"/>
                </a:moveTo>
                <a:lnTo>
                  <a:pt x="7608" y="512"/>
                </a:lnTo>
                <a:lnTo>
                  <a:pt x="7608" y="480"/>
                </a:lnTo>
                <a:lnTo>
                  <a:pt x="7511" y="480"/>
                </a:lnTo>
                <a:lnTo>
                  <a:pt x="7511" y="518"/>
                </a:lnTo>
                <a:lnTo>
                  <a:pt x="7489" y="518"/>
                </a:lnTo>
                <a:lnTo>
                  <a:pt x="7489" y="555"/>
                </a:lnTo>
                <a:lnTo>
                  <a:pt x="7465" y="555"/>
                </a:lnTo>
                <a:lnTo>
                  <a:pt x="7465" y="464"/>
                </a:lnTo>
                <a:lnTo>
                  <a:pt x="7401" y="464"/>
                </a:lnTo>
                <a:lnTo>
                  <a:pt x="7401" y="433"/>
                </a:lnTo>
                <a:lnTo>
                  <a:pt x="7379" y="433"/>
                </a:lnTo>
                <a:lnTo>
                  <a:pt x="7379" y="395"/>
                </a:lnTo>
                <a:lnTo>
                  <a:pt x="7307" y="395"/>
                </a:lnTo>
                <a:lnTo>
                  <a:pt x="7307" y="442"/>
                </a:lnTo>
                <a:lnTo>
                  <a:pt x="7285" y="442"/>
                </a:lnTo>
                <a:lnTo>
                  <a:pt x="7285" y="510"/>
                </a:lnTo>
                <a:lnTo>
                  <a:pt x="7253" y="510"/>
                </a:lnTo>
                <a:lnTo>
                  <a:pt x="7253" y="362"/>
                </a:lnTo>
                <a:lnTo>
                  <a:pt x="7236" y="362"/>
                </a:lnTo>
                <a:lnTo>
                  <a:pt x="7236" y="326"/>
                </a:lnTo>
                <a:lnTo>
                  <a:pt x="7175" y="326"/>
                </a:lnTo>
                <a:lnTo>
                  <a:pt x="7175" y="425"/>
                </a:lnTo>
                <a:lnTo>
                  <a:pt x="7164" y="425"/>
                </a:lnTo>
                <a:lnTo>
                  <a:pt x="7164" y="523"/>
                </a:lnTo>
                <a:lnTo>
                  <a:pt x="7140" y="548"/>
                </a:lnTo>
                <a:lnTo>
                  <a:pt x="7140" y="576"/>
                </a:lnTo>
                <a:lnTo>
                  <a:pt x="7114" y="576"/>
                </a:lnTo>
                <a:lnTo>
                  <a:pt x="7114" y="532"/>
                </a:lnTo>
                <a:lnTo>
                  <a:pt x="7098" y="518"/>
                </a:lnTo>
                <a:lnTo>
                  <a:pt x="7098" y="484"/>
                </a:lnTo>
                <a:lnTo>
                  <a:pt x="6977" y="484"/>
                </a:lnTo>
                <a:lnTo>
                  <a:pt x="6977" y="537"/>
                </a:lnTo>
                <a:lnTo>
                  <a:pt x="6932" y="537"/>
                </a:lnTo>
                <a:lnTo>
                  <a:pt x="6905" y="585"/>
                </a:lnTo>
                <a:lnTo>
                  <a:pt x="6862" y="585"/>
                </a:lnTo>
                <a:lnTo>
                  <a:pt x="6862" y="551"/>
                </a:lnTo>
                <a:lnTo>
                  <a:pt x="6832" y="551"/>
                </a:lnTo>
                <a:lnTo>
                  <a:pt x="6832" y="585"/>
                </a:lnTo>
                <a:lnTo>
                  <a:pt x="6790" y="585"/>
                </a:lnTo>
                <a:lnTo>
                  <a:pt x="6790" y="649"/>
                </a:lnTo>
                <a:lnTo>
                  <a:pt x="6767" y="649"/>
                </a:lnTo>
                <a:lnTo>
                  <a:pt x="6767" y="532"/>
                </a:lnTo>
                <a:lnTo>
                  <a:pt x="6680" y="532"/>
                </a:lnTo>
                <a:lnTo>
                  <a:pt x="6680" y="464"/>
                </a:lnTo>
                <a:lnTo>
                  <a:pt x="6652" y="464"/>
                </a:lnTo>
                <a:lnTo>
                  <a:pt x="6652" y="437"/>
                </a:lnTo>
                <a:lnTo>
                  <a:pt x="6576" y="437"/>
                </a:lnTo>
                <a:lnTo>
                  <a:pt x="6576" y="385"/>
                </a:lnTo>
                <a:lnTo>
                  <a:pt x="6404" y="385"/>
                </a:lnTo>
                <a:lnTo>
                  <a:pt x="6404" y="378"/>
                </a:lnTo>
                <a:lnTo>
                  <a:pt x="6374" y="378"/>
                </a:lnTo>
                <a:lnTo>
                  <a:pt x="6374" y="216"/>
                </a:lnTo>
                <a:lnTo>
                  <a:pt x="6351" y="216"/>
                </a:lnTo>
                <a:lnTo>
                  <a:pt x="6351" y="77"/>
                </a:lnTo>
                <a:lnTo>
                  <a:pt x="6273" y="0"/>
                </a:lnTo>
                <a:lnTo>
                  <a:pt x="6252" y="0"/>
                </a:lnTo>
                <a:lnTo>
                  <a:pt x="6172" y="81"/>
                </a:lnTo>
                <a:lnTo>
                  <a:pt x="6172" y="371"/>
                </a:lnTo>
                <a:lnTo>
                  <a:pt x="6153" y="371"/>
                </a:lnTo>
                <a:lnTo>
                  <a:pt x="6153" y="437"/>
                </a:lnTo>
                <a:lnTo>
                  <a:pt x="6118" y="437"/>
                </a:lnTo>
                <a:lnTo>
                  <a:pt x="6118" y="416"/>
                </a:lnTo>
                <a:lnTo>
                  <a:pt x="6099" y="416"/>
                </a:lnTo>
                <a:lnTo>
                  <a:pt x="6099" y="403"/>
                </a:lnTo>
                <a:lnTo>
                  <a:pt x="6066" y="403"/>
                </a:lnTo>
                <a:lnTo>
                  <a:pt x="6066" y="434"/>
                </a:lnTo>
                <a:lnTo>
                  <a:pt x="6009" y="434"/>
                </a:lnTo>
                <a:lnTo>
                  <a:pt x="6009" y="341"/>
                </a:lnTo>
                <a:lnTo>
                  <a:pt x="5992" y="341"/>
                </a:lnTo>
                <a:lnTo>
                  <a:pt x="5992" y="285"/>
                </a:lnTo>
                <a:lnTo>
                  <a:pt x="5852" y="285"/>
                </a:lnTo>
                <a:lnTo>
                  <a:pt x="5852" y="389"/>
                </a:lnTo>
                <a:lnTo>
                  <a:pt x="5744" y="389"/>
                </a:lnTo>
                <a:lnTo>
                  <a:pt x="5744" y="454"/>
                </a:lnTo>
                <a:lnTo>
                  <a:pt x="5697" y="454"/>
                </a:lnTo>
                <a:lnTo>
                  <a:pt x="5697" y="512"/>
                </a:lnTo>
                <a:lnTo>
                  <a:pt x="5640" y="512"/>
                </a:lnTo>
                <a:lnTo>
                  <a:pt x="5640" y="397"/>
                </a:lnTo>
                <a:lnTo>
                  <a:pt x="5613" y="397"/>
                </a:lnTo>
                <a:lnTo>
                  <a:pt x="5613" y="312"/>
                </a:lnTo>
                <a:lnTo>
                  <a:pt x="5539" y="312"/>
                </a:lnTo>
                <a:lnTo>
                  <a:pt x="5539" y="341"/>
                </a:lnTo>
                <a:lnTo>
                  <a:pt x="5452" y="341"/>
                </a:lnTo>
                <a:lnTo>
                  <a:pt x="5437" y="378"/>
                </a:lnTo>
                <a:lnTo>
                  <a:pt x="5437" y="506"/>
                </a:lnTo>
                <a:lnTo>
                  <a:pt x="5405" y="506"/>
                </a:lnTo>
                <a:lnTo>
                  <a:pt x="5405" y="438"/>
                </a:lnTo>
                <a:lnTo>
                  <a:pt x="5393" y="438"/>
                </a:lnTo>
                <a:lnTo>
                  <a:pt x="5393" y="408"/>
                </a:lnTo>
                <a:lnTo>
                  <a:pt x="5352" y="408"/>
                </a:lnTo>
                <a:lnTo>
                  <a:pt x="5352" y="442"/>
                </a:lnTo>
                <a:lnTo>
                  <a:pt x="5336" y="442"/>
                </a:lnTo>
                <a:lnTo>
                  <a:pt x="5336" y="472"/>
                </a:lnTo>
                <a:lnTo>
                  <a:pt x="5328" y="472"/>
                </a:lnTo>
                <a:lnTo>
                  <a:pt x="5328" y="535"/>
                </a:lnTo>
                <a:lnTo>
                  <a:pt x="5296" y="535"/>
                </a:lnTo>
                <a:lnTo>
                  <a:pt x="5296" y="515"/>
                </a:lnTo>
                <a:lnTo>
                  <a:pt x="5129" y="515"/>
                </a:lnTo>
                <a:lnTo>
                  <a:pt x="5129" y="571"/>
                </a:lnTo>
                <a:lnTo>
                  <a:pt x="5089" y="571"/>
                </a:lnTo>
                <a:lnTo>
                  <a:pt x="5089" y="515"/>
                </a:lnTo>
                <a:lnTo>
                  <a:pt x="5022" y="515"/>
                </a:lnTo>
                <a:lnTo>
                  <a:pt x="5022" y="598"/>
                </a:lnTo>
                <a:lnTo>
                  <a:pt x="4998" y="598"/>
                </a:lnTo>
                <a:lnTo>
                  <a:pt x="4998" y="559"/>
                </a:lnTo>
                <a:lnTo>
                  <a:pt x="4955" y="559"/>
                </a:lnTo>
                <a:lnTo>
                  <a:pt x="4955" y="544"/>
                </a:lnTo>
                <a:lnTo>
                  <a:pt x="4901" y="544"/>
                </a:lnTo>
                <a:lnTo>
                  <a:pt x="4901" y="485"/>
                </a:lnTo>
                <a:lnTo>
                  <a:pt x="4883" y="485"/>
                </a:lnTo>
                <a:lnTo>
                  <a:pt x="4883" y="440"/>
                </a:lnTo>
                <a:lnTo>
                  <a:pt x="4863" y="440"/>
                </a:lnTo>
                <a:lnTo>
                  <a:pt x="4863" y="395"/>
                </a:lnTo>
                <a:lnTo>
                  <a:pt x="4838" y="395"/>
                </a:lnTo>
                <a:lnTo>
                  <a:pt x="4838" y="581"/>
                </a:lnTo>
                <a:lnTo>
                  <a:pt x="4807" y="581"/>
                </a:lnTo>
                <a:lnTo>
                  <a:pt x="4807" y="557"/>
                </a:lnTo>
                <a:lnTo>
                  <a:pt x="4772" y="557"/>
                </a:lnTo>
                <a:lnTo>
                  <a:pt x="4772" y="445"/>
                </a:lnTo>
                <a:lnTo>
                  <a:pt x="4759" y="445"/>
                </a:lnTo>
                <a:lnTo>
                  <a:pt x="4759" y="488"/>
                </a:lnTo>
                <a:lnTo>
                  <a:pt x="4730" y="488"/>
                </a:lnTo>
                <a:lnTo>
                  <a:pt x="4730" y="525"/>
                </a:lnTo>
                <a:lnTo>
                  <a:pt x="4672" y="525"/>
                </a:lnTo>
                <a:lnTo>
                  <a:pt x="4672" y="463"/>
                </a:lnTo>
                <a:lnTo>
                  <a:pt x="4602" y="463"/>
                </a:lnTo>
                <a:lnTo>
                  <a:pt x="4602" y="319"/>
                </a:lnTo>
                <a:lnTo>
                  <a:pt x="4487" y="319"/>
                </a:lnTo>
                <a:lnTo>
                  <a:pt x="4487" y="462"/>
                </a:lnTo>
                <a:lnTo>
                  <a:pt x="4456" y="462"/>
                </a:lnTo>
                <a:lnTo>
                  <a:pt x="4456" y="498"/>
                </a:lnTo>
                <a:lnTo>
                  <a:pt x="4408" y="498"/>
                </a:lnTo>
                <a:lnTo>
                  <a:pt x="4408" y="531"/>
                </a:lnTo>
                <a:lnTo>
                  <a:pt x="4346" y="531"/>
                </a:lnTo>
                <a:lnTo>
                  <a:pt x="4346" y="480"/>
                </a:lnTo>
                <a:lnTo>
                  <a:pt x="4293" y="480"/>
                </a:lnTo>
                <a:lnTo>
                  <a:pt x="4293" y="511"/>
                </a:lnTo>
                <a:lnTo>
                  <a:pt x="4272" y="511"/>
                </a:lnTo>
                <a:lnTo>
                  <a:pt x="4272" y="559"/>
                </a:lnTo>
                <a:lnTo>
                  <a:pt x="4231" y="559"/>
                </a:lnTo>
                <a:lnTo>
                  <a:pt x="4231" y="455"/>
                </a:lnTo>
                <a:lnTo>
                  <a:pt x="4185" y="455"/>
                </a:lnTo>
                <a:lnTo>
                  <a:pt x="4185" y="479"/>
                </a:lnTo>
                <a:lnTo>
                  <a:pt x="4155" y="479"/>
                </a:lnTo>
                <a:lnTo>
                  <a:pt x="4155" y="503"/>
                </a:lnTo>
                <a:lnTo>
                  <a:pt x="4135" y="503"/>
                </a:lnTo>
                <a:lnTo>
                  <a:pt x="4135" y="523"/>
                </a:lnTo>
                <a:lnTo>
                  <a:pt x="4092" y="523"/>
                </a:lnTo>
                <a:lnTo>
                  <a:pt x="4092" y="397"/>
                </a:lnTo>
                <a:lnTo>
                  <a:pt x="4024" y="397"/>
                </a:lnTo>
                <a:lnTo>
                  <a:pt x="4024" y="378"/>
                </a:lnTo>
                <a:lnTo>
                  <a:pt x="3998" y="378"/>
                </a:lnTo>
                <a:lnTo>
                  <a:pt x="3998" y="341"/>
                </a:lnTo>
                <a:lnTo>
                  <a:pt x="3982" y="341"/>
                </a:lnTo>
                <a:lnTo>
                  <a:pt x="3982" y="312"/>
                </a:lnTo>
                <a:lnTo>
                  <a:pt x="3925" y="312"/>
                </a:lnTo>
                <a:lnTo>
                  <a:pt x="3925" y="334"/>
                </a:lnTo>
                <a:lnTo>
                  <a:pt x="3916" y="334"/>
                </a:lnTo>
                <a:lnTo>
                  <a:pt x="3916" y="360"/>
                </a:lnTo>
                <a:lnTo>
                  <a:pt x="3901" y="360"/>
                </a:lnTo>
                <a:lnTo>
                  <a:pt x="3901" y="527"/>
                </a:lnTo>
                <a:lnTo>
                  <a:pt x="3883" y="527"/>
                </a:lnTo>
                <a:lnTo>
                  <a:pt x="3883" y="402"/>
                </a:lnTo>
                <a:lnTo>
                  <a:pt x="3840" y="402"/>
                </a:lnTo>
                <a:lnTo>
                  <a:pt x="3840" y="384"/>
                </a:lnTo>
                <a:lnTo>
                  <a:pt x="3817" y="384"/>
                </a:lnTo>
                <a:lnTo>
                  <a:pt x="3817" y="406"/>
                </a:lnTo>
                <a:lnTo>
                  <a:pt x="3777" y="406"/>
                </a:lnTo>
                <a:lnTo>
                  <a:pt x="3777" y="221"/>
                </a:lnTo>
                <a:lnTo>
                  <a:pt x="3762" y="221"/>
                </a:lnTo>
                <a:lnTo>
                  <a:pt x="3762" y="191"/>
                </a:lnTo>
                <a:lnTo>
                  <a:pt x="3738" y="191"/>
                </a:lnTo>
                <a:lnTo>
                  <a:pt x="3738" y="221"/>
                </a:lnTo>
                <a:lnTo>
                  <a:pt x="3723" y="221"/>
                </a:lnTo>
                <a:lnTo>
                  <a:pt x="3723" y="521"/>
                </a:lnTo>
                <a:lnTo>
                  <a:pt x="3703" y="521"/>
                </a:lnTo>
                <a:lnTo>
                  <a:pt x="3703" y="485"/>
                </a:lnTo>
                <a:lnTo>
                  <a:pt x="3596" y="485"/>
                </a:lnTo>
                <a:lnTo>
                  <a:pt x="3596" y="134"/>
                </a:lnTo>
                <a:lnTo>
                  <a:pt x="3577" y="134"/>
                </a:lnTo>
                <a:lnTo>
                  <a:pt x="3577" y="120"/>
                </a:lnTo>
                <a:lnTo>
                  <a:pt x="3526" y="120"/>
                </a:lnTo>
                <a:lnTo>
                  <a:pt x="3526" y="215"/>
                </a:lnTo>
                <a:lnTo>
                  <a:pt x="3482" y="259"/>
                </a:lnTo>
                <a:lnTo>
                  <a:pt x="3482" y="285"/>
                </a:lnTo>
                <a:lnTo>
                  <a:pt x="3467" y="285"/>
                </a:lnTo>
                <a:lnTo>
                  <a:pt x="3467" y="355"/>
                </a:lnTo>
                <a:lnTo>
                  <a:pt x="3374" y="328"/>
                </a:lnTo>
                <a:lnTo>
                  <a:pt x="3374" y="554"/>
                </a:lnTo>
                <a:lnTo>
                  <a:pt x="3311" y="554"/>
                </a:lnTo>
                <a:lnTo>
                  <a:pt x="3311" y="532"/>
                </a:lnTo>
                <a:lnTo>
                  <a:pt x="3279" y="532"/>
                </a:lnTo>
                <a:lnTo>
                  <a:pt x="3279" y="502"/>
                </a:lnTo>
                <a:lnTo>
                  <a:pt x="3219" y="502"/>
                </a:lnTo>
                <a:lnTo>
                  <a:pt x="3219" y="283"/>
                </a:lnTo>
                <a:lnTo>
                  <a:pt x="3179" y="283"/>
                </a:lnTo>
                <a:lnTo>
                  <a:pt x="3179" y="263"/>
                </a:lnTo>
                <a:lnTo>
                  <a:pt x="3118" y="263"/>
                </a:lnTo>
                <a:lnTo>
                  <a:pt x="3118" y="304"/>
                </a:lnTo>
                <a:lnTo>
                  <a:pt x="3083" y="304"/>
                </a:lnTo>
                <a:lnTo>
                  <a:pt x="3083" y="354"/>
                </a:lnTo>
                <a:lnTo>
                  <a:pt x="2940" y="354"/>
                </a:lnTo>
                <a:lnTo>
                  <a:pt x="2940" y="404"/>
                </a:lnTo>
                <a:lnTo>
                  <a:pt x="2922" y="404"/>
                </a:lnTo>
                <a:lnTo>
                  <a:pt x="2922" y="589"/>
                </a:lnTo>
                <a:lnTo>
                  <a:pt x="2831" y="589"/>
                </a:lnTo>
                <a:lnTo>
                  <a:pt x="2831" y="571"/>
                </a:lnTo>
                <a:lnTo>
                  <a:pt x="2797" y="571"/>
                </a:lnTo>
                <a:lnTo>
                  <a:pt x="2797" y="521"/>
                </a:lnTo>
                <a:lnTo>
                  <a:pt x="2777" y="502"/>
                </a:lnTo>
                <a:lnTo>
                  <a:pt x="2673" y="502"/>
                </a:lnTo>
                <a:lnTo>
                  <a:pt x="2673" y="572"/>
                </a:lnTo>
                <a:lnTo>
                  <a:pt x="2641" y="572"/>
                </a:lnTo>
                <a:lnTo>
                  <a:pt x="2641" y="598"/>
                </a:lnTo>
                <a:lnTo>
                  <a:pt x="2525" y="598"/>
                </a:lnTo>
                <a:lnTo>
                  <a:pt x="2525" y="520"/>
                </a:lnTo>
                <a:lnTo>
                  <a:pt x="2489" y="520"/>
                </a:lnTo>
                <a:lnTo>
                  <a:pt x="2489" y="479"/>
                </a:lnTo>
                <a:lnTo>
                  <a:pt x="2468" y="479"/>
                </a:lnTo>
                <a:lnTo>
                  <a:pt x="2468" y="464"/>
                </a:lnTo>
                <a:lnTo>
                  <a:pt x="2384" y="464"/>
                </a:lnTo>
                <a:lnTo>
                  <a:pt x="2384" y="510"/>
                </a:lnTo>
                <a:lnTo>
                  <a:pt x="2363" y="510"/>
                </a:lnTo>
                <a:lnTo>
                  <a:pt x="2363" y="557"/>
                </a:lnTo>
                <a:lnTo>
                  <a:pt x="2328" y="557"/>
                </a:lnTo>
                <a:lnTo>
                  <a:pt x="2328" y="350"/>
                </a:lnTo>
                <a:lnTo>
                  <a:pt x="2146" y="350"/>
                </a:lnTo>
                <a:lnTo>
                  <a:pt x="2146" y="399"/>
                </a:lnTo>
                <a:lnTo>
                  <a:pt x="2037" y="399"/>
                </a:lnTo>
                <a:lnTo>
                  <a:pt x="2037" y="622"/>
                </a:lnTo>
                <a:lnTo>
                  <a:pt x="2021" y="622"/>
                </a:lnTo>
                <a:lnTo>
                  <a:pt x="2021" y="568"/>
                </a:lnTo>
                <a:lnTo>
                  <a:pt x="2009" y="568"/>
                </a:lnTo>
                <a:lnTo>
                  <a:pt x="2009" y="544"/>
                </a:lnTo>
                <a:lnTo>
                  <a:pt x="1953" y="544"/>
                </a:lnTo>
                <a:lnTo>
                  <a:pt x="1953" y="520"/>
                </a:lnTo>
                <a:lnTo>
                  <a:pt x="1940" y="520"/>
                </a:lnTo>
                <a:lnTo>
                  <a:pt x="1940" y="542"/>
                </a:lnTo>
                <a:lnTo>
                  <a:pt x="1901" y="542"/>
                </a:lnTo>
                <a:lnTo>
                  <a:pt x="1901" y="493"/>
                </a:lnTo>
                <a:lnTo>
                  <a:pt x="1883" y="433"/>
                </a:lnTo>
                <a:lnTo>
                  <a:pt x="1838" y="433"/>
                </a:lnTo>
                <a:lnTo>
                  <a:pt x="1838" y="551"/>
                </a:lnTo>
                <a:lnTo>
                  <a:pt x="1788" y="551"/>
                </a:lnTo>
                <a:lnTo>
                  <a:pt x="1788" y="587"/>
                </a:lnTo>
                <a:lnTo>
                  <a:pt x="1718" y="587"/>
                </a:lnTo>
                <a:lnTo>
                  <a:pt x="1718" y="557"/>
                </a:lnTo>
                <a:lnTo>
                  <a:pt x="1694" y="557"/>
                </a:lnTo>
                <a:lnTo>
                  <a:pt x="1694" y="589"/>
                </a:lnTo>
                <a:lnTo>
                  <a:pt x="1625" y="589"/>
                </a:lnTo>
                <a:lnTo>
                  <a:pt x="1625" y="615"/>
                </a:lnTo>
                <a:lnTo>
                  <a:pt x="1599" y="615"/>
                </a:lnTo>
                <a:lnTo>
                  <a:pt x="1599" y="637"/>
                </a:lnTo>
                <a:lnTo>
                  <a:pt x="1522" y="637"/>
                </a:lnTo>
                <a:lnTo>
                  <a:pt x="1522" y="613"/>
                </a:lnTo>
                <a:lnTo>
                  <a:pt x="1508" y="613"/>
                </a:lnTo>
                <a:lnTo>
                  <a:pt x="1508" y="479"/>
                </a:lnTo>
                <a:lnTo>
                  <a:pt x="1392" y="479"/>
                </a:lnTo>
                <a:lnTo>
                  <a:pt x="1392" y="572"/>
                </a:lnTo>
                <a:lnTo>
                  <a:pt x="1302" y="572"/>
                </a:lnTo>
                <a:lnTo>
                  <a:pt x="1302" y="538"/>
                </a:lnTo>
                <a:lnTo>
                  <a:pt x="1278" y="538"/>
                </a:lnTo>
                <a:lnTo>
                  <a:pt x="1278" y="514"/>
                </a:lnTo>
                <a:lnTo>
                  <a:pt x="1201" y="514"/>
                </a:lnTo>
                <a:lnTo>
                  <a:pt x="1201" y="610"/>
                </a:lnTo>
                <a:lnTo>
                  <a:pt x="1176" y="610"/>
                </a:lnTo>
                <a:lnTo>
                  <a:pt x="1176" y="594"/>
                </a:lnTo>
                <a:lnTo>
                  <a:pt x="1150" y="594"/>
                </a:lnTo>
                <a:lnTo>
                  <a:pt x="1150" y="551"/>
                </a:lnTo>
                <a:lnTo>
                  <a:pt x="1118" y="551"/>
                </a:lnTo>
                <a:lnTo>
                  <a:pt x="1118" y="645"/>
                </a:lnTo>
                <a:lnTo>
                  <a:pt x="1092" y="645"/>
                </a:lnTo>
                <a:lnTo>
                  <a:pt x="1092" y="616"/>
                </a:lnTo>
                <a:lnTo>
                  <a:pt x="939" y="616"/>
                </a:lnTo>
                <a:lnTo>
                  <a:pt x="939" y="566"/>
                </a:lnTo>
                <a:lnTo>
                  <a:pt x="923" y="566"/>
                </a:lnTo>
                <a:lnTo>
                  <a:pt x="923" y="544"/>
                </a:lnTo>
                <a:lnTo>
                  <a:pt x="896" y="544"/>
                </a:lnTo>
                <a:lnTo>
                  <a:pt x="896" y="501"/>
                </a:lnTo>
                <a:lnTo>
                  <a:pt x="845" y="501"/>
                </a:lnTo>
                <a:lnTo>
                  <a:pt x="845" y="553"/>
                </a:lnTo>
                <a:lnTo>
                  <a:pt x="750" y="553"/>
                </a:lnTo>
                <a:lnTo>
                  <a:pt x="750" y="576"/>
                </a:lnTo>
                <a:lnTo>
                  <a:pt x="733" y="576"/>
                </a:lnTo>
                <a:lnTo>
                  <a:pt x="733" y="613"/>
                </a:lnTo>
                <a:lnTo>
                  <a:pt x="680" y="613"/>
                </a:lnTo>
                <a:lnTo>
                  <a:pt x="680" y="574"/>
                </a:lnTo>
                <a:lnTo>
                  <a:pt x="560" y="574"/>
                </a:lnTo>
                <a:lnTo>
                  <a:pt x="560" y="605"/>
                </a:lnTo>
                <a:lnTo>
                  <a:pt x="502" y="605"/>
                </a:lnTo>
                <a:lnTo>
                  <a:pt x="502" y="557"/>
                </a:lnTo>
                <a:lnTo>
                  <a:pt x="475" y="557"/>
                </a:lnTo>
                <a:lnTo>
                  <a:pt x="475" y="511"/>
                </a:lnTo>
                <a:lnTo>
                  <a:pt x="440" y="511"/>
                </a:lnTo>
                <a:lnTo>
                  <a:pt x="440" y="485"/>
                </a:lnTo>
                <a:lnTo>
                  <a:pt x="373" y="485"/>
                </a:lnTo>
                <a:lnTo>
                  <a:pt x="373" y="510"/>
                </a:lnTo>
                <a:lnTo>
                  <a:pt x="316" y="510"/>
                </a:lnTo>
                <a:lnTo>
                  <a:pt x="316" y="527"/>
                </a:lnTo>
                <a:lnTo>
                  <a:pt x="293" y="527"/>
                </a:lnTo>
                <a:lnTo>
                  <a:pt x="293" y="562"/>
                </a:lnTo>
                <a:lnTo>
                  <a:pt x="280" y="562"/>
                </a:lnTo>
                <a:lnTo>
                  <a:pt x="280" y="614"/>
                </a:lnTo>
                <a:lnTo>
                  <a:pt x="100" y="614"/>
                </a:lnTo>
                <a:lnTo>
                  <a:pt x="100" y="663"/>
                </a:lnTo>
                <a:lnTo>
                  <a:pt x="0" y="663"/>
                </a:lnTo>
                <a:lnTo>
                  <a:pt x="0" y="1150"/>
                </a:lnTo>
                <a:lnTo>
                  <a:pt x="7679" y="1150"/>
                </a:lnTo>
                <a:lnTo>
                  <a:pt x="7679" y="512"/>
                </a:lnTo>
                <a:close/>
              </a:path>
            </a:pathLst>
          </a:custGeom>
          <a:solidFill>
            <a:srgbClr val="5706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3" name="Google Shape;313;p51"/>
          <p:cNvSpPr txBox="1"/>
          <p:nvPr/>
        </p:nvSpPr>
        <p:spPr>
          <a:xfrm>
            <a:off x="695975" y="67425"/>
            <a:ext cx="7623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Raleway"/>
                <a:ea typeface="Raleway"/>
                <a:cs typeface="Raleway"/>
                <a:sym typeface="Raleway"/>
              </a:rPr>
              <a:t>Comparison between Models</a:t>
            </a:r>
            <a:endParaRPr b="1" sz="35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52"/>
          <p:cNvPicPr preferRelativeResize="0"/>
          <p:nvPr/>
        </p:nvPicPr>
        <p:blipFill rotWithShape="1">
          <a:blip r:embed="rId3">
            <a:alphaModFix amt="30000"/>
          </a:blip>
          <a:srcRect b="0" l="0" r="0" t="0"/>
          <a:stretch/>
        </p:blipFill>
        <p:spPr>
          <a:xfrm flipH="1" rot="10800000">
            <a:off x="4262524" y="-3"/>
            <a:ext cx="4881477" cy="2397375"/>
          </a:xfrm>
          <a:prstGeom prst="rect">
            <a:avLst/>
          </a:prstGeom>
          <a:noFill/>
          <a:ln>
            <a:noFill/>
          </a:ln>
        </p:spPr>
      </p:pic>
      <p:sp>
        <p:nvSpPr>
          <p:cNvPr id="319" name="Google Shape;319;p52"/>
          <p:cNvSpPr/>
          <p:nvPr/>
        </p:nvSpPr>
        <p:spPr>
          <a:xfrm>
            <a:off x="0" y="4604700"/>
            <a:ext cx="9144000" cy="538801"/>
          </a:xfrm>
          <a:custGeom>
            <a:rect b="b" l="l" r="r" t="t"/>
            <a:pathLst>
              <a:path extrusionOk="0" h="1150" w="7679">
                <a:moveTo>
                  <a:pt x="7679" y="512"/>
                </a:moveTo>
                <a:lnTo>
                  <a:pt x="7608" y="512"/>
                </a:lnTo>
                <a:lnTo>
                  <a:pt x="7608" y="480"/>
                </a:lnTo>
                <a:lnTo>
                  <a:pt x="7511" y="480"/>
                </a:lnTo>
                <a:lnTo>
                  <a:pt x="7511" y="518"/>
                </a:lnTo>
                <a:lnTo>
                  <a:pt x="7489" y="518"/>
                </a:lnTo>
                <a:lnTo>
                  <a:pt x="7489" y="555"/>
                </a:lnTo>
                <a:lnTo>
                  <a:pt x="7465" y="555"/>
                </a:lnTo>
                <a:lnTo>
                  <a:pt x="7465" y="464"/>
                </a:lnTo>
                <a:lnTo>
                  <a:pt x="7401" y="464"/>
                </a:lnTo>
                <a:lnTo>
                  <a:pt x="7401" y="433"/>
                </a:lnTo>
                <a:lnTo>
                  <a:pt x="7379" y="433"/>
                </a:lnTo>
                <a:lnTo>
                  <a:pt x="7379" y="395"/>
                </a:lnTo>
                <a:lnTo>
                  <a:pt x="7307" y="395"/>
                </a:lnTo>
                <a:lnTo>
                  <a:pt x="7307" y="442"/>
                </a:lnTo>
                <a:lnTo>
                  <a:pt x="7285" y="442"/>
                </a:lnTo>
                <a:lnTo>
                  <a:pt x="7285" y="510"/>
                </a:lnTo>
                <a:lnTo>
                  <a:pt x="7253" y="510"/>
                </a:lnTo>
                <a:lnTo>
                  <a:pt x="7253" y="362"/>
                </a:lnTo>
                <a:lnTo>
                  <a:pt x="7236" y="362"/>
                </a:lnTo>
                <a:lnTo>
                  <a:pt x="7236" y="326"/>
                </a:lnTo>
                <a:lnTo>
                  <a:pt x="7175" y="326"/>
                </a:lnTo>
                <a:lnTo>
                  <a:pt x="7175" y="425"/>
                </a:lnTo>
                <a:lnTo>
                  <a:pt x="7164" y="425"/>
                </a:lnTo>
                <a:lnTo>
                  <a:pt x="7164" y="523"/>
                </a:lnTo>
                <a:lnTo>
                  <a:pt x="7140" y="548"/>
                </a:lnTo>
                <a:lnTo>
                  <a:pt x="7140" y="576"/>
                </a:lnTo>
                <a:lnTo>
                  <a:pt x="7114" y="576"/>
                </a:lnTo>
                <a:lnTo>
                  <a:pt x="7114" y="532"/>
                </a:lnTo>
                <a:lnTo>
                  <a:pt x="7098" y="518"/>
                </a:lnTo>
                <a:lnTo>
                  <a:pt x="7098" y="484"/>
                </a:lnTo>
                <a:lnTo>
                  <a:pt x="6977" y="484"/>
                </a:lnTo>
                <a:lnTo>
                  <a:pt x="6977" y="537"/>
                </a:lnTo>
                <a:lnTo>
                  <a:pt x="6932" y="537"/>
                </a:lnTo>
                <a:lnTo>
                  <a:pt x="6905" y="585"/>
                </a:lnTo>
                <a:lnTo>
                  <a:pt x="6862" y="585"/>
                </a:lnTo>
                <a:lnTo>
                  <a:pt x="6862" y="551"/>
                </a:lnTo>
                <a:lnTo>
                  <a:pt x="6832" y="551"/>
                </a:lnTo>
                <a:lnTo>
                  <a:pt x="6832" y="585"/>
                </a:lnTo>
                <a:lnTo>
                  <a:pt x="6790" y="585"/>
                </a:lnTo>
                <a:lnTo>
                  <a:pt x="6790" y="649"/>
                </a:lnTo>
                <a:lnTo>
                  <a:pt x="6767" y="649"/>
                </a:lnTo>
                <a:lnTo>
                  <a:pt x="6767" y="532"/>
                </a:lnTo>
                <a:lnTo>
                  <a:pt x="6680" y="532"/>
                </a:lnTo>
                <a:lnTo>
                  <a:pt x="6680" y="464"/>
                </a:lnTo>
                <a:lnTo>
                  <a:pt x="6652" y="464"/>
                </a:lnTo>
                <a:lnTo>
                  <a:pt x="6652" y="437"/>
                </a:lnTo>
                <a:lnTo>
                  <a:pt x="6576" y="437"/>
                </a:lnTo>
                <a:lnTo>
                  <a:pt x="6576" y="385"/>
                </a:lnTo>
                <a:lnTo>
                  <a:pt x="6404" y="385"/>
                </a:lnTo>
                <a:lnTo>
                  <a:pt x="6404" y="378"/>
                </a:lnTo>
                <a:lnTo>
                  <a:pt x="6374" y="378"/>
                </a:lnTo>
                <a:lnTo>
                  <a:pt x="6374" y="216"/>
                </a:lnTo>
                <a:lnTo>
                  <a:pt x="6351" y="216"/>
                </a:lnTo>
                <a:lnTo>
                  <a:pt x="6351" y="77"/>
                </a:lnTo>
                <a:lnTo>
                  <a:pt x="6273" y="0"/>
                </a:lnTo>
                <a:lnTo>
                  <a:pt x="6252" y="0"/>
                </a:lnTo>
                <a:lnTo>
                  <a:pt x="6172" y="81"/>
                </a:lnTo>
                <a:lnTo>
                  <a:pt x="6172" y="371"/>
                </a:lnTo>
                <a:lnTo>
                  <a:pt x="6153" y="371"/>
                </a:lnTo>
                <a:lnTo>
                  <a:pt x="6153" y="437"/>
                </a:lnTo>
                <a:lnTo>
                  <a:pt x="6118" y="437"/>
                </a:lnTo>
                <a:lnTo>
                  <a:pt x="6118" y="416"/>
                </a:lnTo>
                <a:lnTo>
                  <a:pt x="6099" y="416"/>
                </a:lnTo>
                <a:lnTo>
                  <a:pt x="6099" y="403"/>
                </a:lnTo>
                <a:lnTo>
                  <a:pt x="6066" y="403"/>
                </a:lnTo>
                <a:lnTo>
                  <a:pt x="6066" y="434"/>
                </a:lnTo>
                <a:lnTo>
                  <a:pt x="6009" y="434"/>
                </a:lnTo>
                <a:lnTo>
                  <a:pt x="6009" y="341"/>
                </a:lnTo>
                <a:lnTo>
                  <a:pt x="5992" y="341"/>
                </a:lnTo>
                <a:lnTo>
                  <a:pt x="5992" y="285"/>
                </a:lnTo>
                <a:lnTo>
                  <a:pt x="5852" y="285"/>
                </a:lnTo>
                <a:lnTo>
                  <a:pt x="5852" y="389"/>
                </a:lnTo>
                <a:lnTo>
                  <a:pt x="5744" y="389"/>
                </a:lnTo>
                <a:lnTo>
                  <a:pt x="5744" y="454"/>
                </a:lnTo>
                <a:lnTo>
                  <a:pt x="5697" y="454"/>
                </a:lnTo>
                <a:lnTo>
                  <a:pt x="5697" y="512"/>
                </a:lnTo>
                <a:lnTo>
                  <a:pt x="5640" y="512"/>
                </a:lnTo>
                <a:lnTo>
                  <a:pt x="5640" y="397"/>
                </a:lnTo>
                <a:lnTo>
                  <a:pt x="5613" y="397"/>
                </a:lnTo>
                <a:lnTo>
                  <a:pt x="5613" y="312"/>
                </a:lnTo>
                <a:lnTo>
                  <a:pt x="5539" y="312"/>
                </a:lnTo>
                <a:lnTo>
                  <a:pt x="5539" y="341"/>
                </a:lnTo>
                <a:lnTo>
                  <a:pt x="5452" y="341"/>
                </a:lnTo>
                <a:lnTo>
                  <a:pt x="5437" y="378"/>
                </a:lnTo>
                <a:lnTo>
                  <a:pt x="5437" y="506"/>
                </a:lnTo>
                <a:lnTo>
                  <a:pt x="5405" y="506"/>
                </a:lnTo>
                <a:lnTo>
                  <a:pt x="5405" y="438"/>
                </a:lnTo>
                <a:lnTo>
                  <a:pt x="5393" y="438"/>
                </a:lnTo>
                <a:lnTo>
                  <a:pt x="5393" y="408"/>
                </a:lnTo>
                <a:lnTo>
                  <a:pt x="5352" y="408"/>
                </a:lnTo>
                <a:lnTo>
                  <a:pt x="5352" y="442"/>
                </a:lnTo>
                <a:lnTo>
                  <a:pt x="5336" y="442"/>
                </a:lnTo>
                <a:lnTo>
                  <a:pt x="5336" y="472"/>
                </a:lnTo>
                <a:lnTo>
                  <a:pt x="5328" y="472"/>
                </a:lnTo>
                <a:lnTo>
                  <a:pt x="5328" y="535"/>
                </a:lnTo>
                <a:lnTo>
                  <a:pt x="5296" y="535"/>
                </a:lnTo>
                <a:lnTo>
                  <a:pt x="5296" y="515"/>
                </a:lnTo>
                <a:lnTo>
                  <a:pt x="5129" y="515"/>
                </a:lnTo>
                <a:lnTo>
                  <a:pt x="5129" y="571"/>
                </a:lnTo>
                <a:lnTo>
                  <a:pt x="5089" y="571"/>
                </a:lnTo>
                <a:lnTo>
                  <a:pt x="5089" y="515"/>
                </a:lnTo>
                <a:lnTo>
                  <a:pt x="5022" y="515"/>
                </a:lnTo>
                <a:lnTo>
                  <a:pt x="5022" y="598"/>
                </a:lnTo>
                <a:lnTo>
                  <a:pt x="4998" y="598"/>
                </a:lnTo>
                <a:lnTo>
                  <a:pt x="4998" y="559"/>
                </a:lnTo>
                <a:lnTo>
                  <a:pt x="4955" y="559"/>
                </a:lnTo>
                <a:lnTo>
                  <a:pt x="4955" y="544"/>
                </a:lnTo>
                <a:lnTo>
                  <a:pt x="4901" y="544"/>
                </a:lnTo>
                <a:lnTo>
                  <a:pt x="4901" y="485"/>
                </a:lnTo>
                <a:lnTo>
                  <a:pt x="4883" y="485"/>
                </a:lnTo>
                <a:lnTo>
                  <a:pt x="4883" y="440"/>
                </a:lnTo>
                <a:lnTo>
                  <a:pt x="4863" y="440"/>
                </a:lnTo>
                <a:lnTo>
                  <a:pt x="4863" y="395"/>
                </a:lnTo>
                <a:lnTo>
                  <a:pt x="4838" y="395"/>
                </a:lnTo>
                <a:lnTo>
                  <a:pt x="4838" y="581"/>
                </a:lnTo>
                <a:lnTo>
                  <a:pt x="4807" y="581"/>
                </a:lnTo>
                <a:lnTo>
                  <a:pt x="4807" y="557"/>
                </a:lnTo>
                <a:lnTo>
                  <a:pt x="4772" y="557"/>
                </a:lnTo>
                <a:lnTo>
                  <a:pt x="4772" y="445"/>
                </a:lnTo>
                <a:lnTo>
                  <a:pt x="4759" y="445"/>
                </a:lnTo>
                <a:lnTo>
                  <a:pt x="4759" y="488"/>
                </a:lnTo>
                <a:lnTo>
                  <a:pt x="4730" y="488"/>
                </a:lnTo>
                <a:lnTo>
                  <a:pt x="4730" y="525"/>
                </a:lnTo>
                <a:lnTo>
                  <a:pt x="4672" y="525"/>
                </a:lnTo>
                <a:lnTo>
                  <a:pt x="4672" y="463"/>
                </a:lnTo>
                <a:lnTo>
                  <a:pt x="4602" y="463"/>
                </a:lnTo>
                <a:lnTo>
                  <a:pt x="4602" y="319"/>
                </a:lnTo>
                <a:lnTo>
                  <a:pt x="4487" y="319"/>
                </a:lnTo>
                <a:lnTo>
                  <a:pt x="4487" y="462"/>
                </a:lnTo>
                <a:lnTo>
                  <a:pt x="4456" y="462"/>
                </a:lnTo>
                <a:lnTo>
                  <a:pt x="4456" y="498"/>
                </a:lnTo>
                <a:lnTo>
                  <a:pt x="4408" y="498"/>
                </a:lnTo>
                <a:lnTo>
                  <a:pt x="4408" y="531"/>
                </a:lnTo>
                <a:lnTo>
                  <a:pt x="4346" y="531"/>
                </a:lnTo>
                <a:lnTo>
                  <a:pt x="4346" y="480"/>
                </a:lnTo>
                <a:lnTo>
                  <a:pt x="4293" y="480"/>
                </a:lnTo>
                <a:lnTo>
                  <a:pt x="4293" y="511"/>
                </a:lnTo>
                <a:lnTo>
                  <a:pt x="4272" y="511"/>
                </a:lnTo>
                <a:lnTo>
                  <a:pt x="4272" y="559"/>
                </a:lnTo>
                <a:lnTo>
                  <a:pt x="4231" y="559"/>
                </a:lnTo>
                <a:lnTo>
                  <a:pt x="4231" y="455"/>
                </a:lnTo>
                <a:lnTo>
                  <a:pt x="4185" y="455"/>
                </a:lnTo>
                <a:lnTo>
                  <a:pt x="4185" y="479"/>
                </a:lnTo>
                <a:lnTo>
                  <a:pt x="4155" y="479"/>
                </a:lnTo>
                <a:lnTo>
                  <a:pt x="4155" y="503"/>
                </a:lnTo>
                <a:lnTo>
                  <a:pt x="4135" y="503"/>
                </a:lnTo>
                <a:lnTo>
                  <a:pt x="4135" y="523"/>
                </a:lnTo>
                <a:lnTo>
                  <a:pt x="4092" y="523"/>
                </a:lnTo>
                <a:lnTo>
                  <a:pt x="4092" y="397"/>
                </a:lnTo>
                <a:lnTo>
                  <a:pt x="4024" y="397"/>
                </a:lnTo>
                <a:lnTo>
                  <a:pt x="4024" y="378"/>
                </a:lnTo>
                <a:lnTo>
                  <a:pt x="3998" y="378"/>
                </a:lnTo>
                <a:lnTo>
                  <a:pt x="3998" y="341"/>
                </a:lnTo>
                <a:lnTo>
                  <a:pt x="3982" y="341"/>
                </a:lnTo>
                <a:lnTo>
                  <a:pt x="3982" y="312"/>
                </a:lnTo>
                <a:lnTo>
                  <a:pt x="3925" y="312"/>
                </a:lnTo>
                <a:lnTo>
                  <a:pt x="3925" y="334"/>
                </a:lnTo>
                <a:lnTo>
                  <a:pt x="3916" y="334"/>
                </a:lnTo>
                <a:lnTo>
                  <a:pt x="3916" y="360"/>
                </a:lnTo>
                <a:lnTo>
                  <a:pt x="3901" y="360"/>
                </a:lnTo>
                <a:lnTo>
                  <a:pt x="3901" y="527"/>
                </a:lnTo>
                <a:lnTo>
                  <a:pt x="3883" y="527"/>
                </a:lnTo>
                <a:lnTo>
                  <a:pt x="3883" y="402"/>
                </a:lnTo>
                <a:lnTo>
                  <a:pt x="3840" y="402"/>
                </a:lnTo>
                <a:lnTo>
                  <a:pt x="3840" y="384"/>
                </a:lnTo>
                <a:lnTo>
                  <a:pt x="3817" y="384"/>
                </a:lnTo>
                <a:lnTo>
                  <a:pt x="3817" y="406"/>
                </a:lnTo>
                <a:lnTo>
                  <a:pt x="3777" y="406"/>
                </a:lnTo>
                <a:lnTo>
                  <a:pt x="3777" y="221"/>
                </a:lnTo>
                <a:lnTo>
                  <a:pt x="3762" y="221"/>
                </a:lnTo>
                <a:lnTo>
                  <a:pt x="3762" y="191"/>
                </a:lnTo>
                <a:lnTo>
                  <a:pt x="3738" y="191"/>
                </a:lnTo>
                <a:lnTo>
                  <a:pt x="3738" y="221"/>
                </a:lnTo>
                <a:lnTo>
                  <a:pt x="3723" y="221"/>
                </a:lnTo>
                <a:lnTo>
                  <a:pt x="3723" y="521"/>
                </a:lnTo>
                <a:lnTo>
                  <a:pt x="3703" y="521"/>
                </a:lnTo>
                <a:lnTo>
                  <a:pt x="3703" y="485"/>
                </a:lnTo>
                <a:lnTo>
                  <a:pt x="3596" y="485"/>
                </a:lnTo>
                <a:lnTo>
                  <a:pt x="3596" y="134"/>
                </a:lnTo>
                <a:lnTo>
                  <a:pt x="3577" y="134"/>
                </a:lnTo>
                <a:lnTo>
                  <a:pt x="3577" y="120"/>
                </a:lnTo>
                <a:lnTo>
                  <a:pt x="3526" y="120"/>
                </a:lnTo>
                <a:lnTo>
                  <a:pt x="3526" y="215"/>
                </a:lnTo>
                <a:lnTo>
                  <a:pt x="3482" y="259"/>
                </a:lnTo>
                <a:lnTo>
                  <a:pt x="3482" y="285"/>
                </a:lnTo>
                <a:lnTo>
                  <a:pt x="3467" y="285"/>
                </a:lnTo>
                <a:lnTo>
                  <a:pt x="3467" y="355"/>
                </a:lnTo>
                <a:lnTo>
                  <a:pt x="3374" y="328"/>
                </a:lnTo>
                <a:lnTo>
                  <a:pt x="3374" y="554"/>
                </a:lnTo>
                <a:lnTo>
                  <a:pt x="3311" y="554"/>
                </a:lnTo>
                <a:lnTo>
                  <a:pt x="3311" y="532"/>
                </a:lnTo>
                <a:lnTo>
                  <a:pt x="3279" y="532"/>
                </a:lnTo>
                <a:lnTo>
                  <a:pt x="3279" y="502"/>
                </a:lnTo>
                <a:lnTo>
                  <a:pt x="3219" y="502"/>
                </a:lnTo>
                <a:lnTo>
                  <a:pt x="3219" y="283"/>
                </a:lnTo>
                <a:lnTo>
                  <a:pt x="3179" y="283"/>
                </a:lnTo>
                <a:lnTo>
                  <a:pt x="3179" y="263"/>
                </a:lnTo>
                <a:lnTo>
                  <a:pt x="3118" y="263"/>
                </a:lnTo>
                <a:lnTo>
                  <a:pt x="3118" y="304"/>
                </a:lnTo>
                <a:lnTo>
                  <a:pt x="3083" y="304"/>
                </a:lnTo>
                <a:lnTo>
                  <a:pt x="3083" y="354"/>
                </a:lnTo>
                <a:lnTo>
                  <a:pt x="2940" y="354"/>
                </a:lnTo>
                <a:lnTo>
                  <a:pt x="2940" y="404"/>
                </a:lnTo>
                <a:lnTo>
                  <a:pt x="2922" y="404"/>
                </a:lnTo>
                <a:lnTo>
                  <a:pt x="2922" y="589"/>
                </a:lnTo>
                <a:lnTo>
                  <a:pt x="2831" y="589"/>
                </a:lnTo>
                <a:lnTo>
                  <a:pt x="2831" y="571"/>
                </a:lnTo>
                <a:lnTo>
                  <a:pt x="2797" y="571"/>
                </a:lnTo>
                <a:lnTo>
                  <a:pt x="2797" y="521"/>
                </a:lnTo>
                <a:lnTo>
                  <a:pt x="2777" y="502"/>
                </a:lnTo>
                <a:lnTo>
                  <a:pt x="2673" y="502"/>
                </a:lnTo>
                <a:lnTo>
                  <a:pt x="2673" y="572"/>
                </a:lnTo>
                <a:lnTo>
                  <a:pt x="2641" y="572"/>
                </a:lnTo>
                <a:lnTo>
                  <a:pt x="2641" y="598"/>
                </a:lnTo>
                <a:lnTo>
                  <a:pt x="2525" y="598"/>
                </a:lnTo>
                <a:lnTo>
                  <a:pt x="2525" y="520"/>
                </a:lnTo>
                <a:lnTo>
                  <a:pt x="2489" y="520"/>
                </a:lnTo>
                <a:lnTo>
                  <a:pt x="2489" y="479"/>
                </a:lnTo>
                <a:lnTo>
                  <a:pt x="2468" y="479"/>
                </a:lnTo>
                <a:lnTo>
                  <a:pt x="2468" y="464"/>
                </a:lnTo>
                <a:lnTo>
                  <a:pt x="2384" y="464"/>
                </a:lnTo>
                <a:lnTo>
                  <a:pt x="2384" y="510"/>
                </a:lnTo>
                <a:lnTo>
                  <a:pt x="2363" y="510"/>
                </a:lnTo>
                <a:lnTo>
                  <a:pt x="2363" y="557"/>
                </a:lnTo>
                <a:lnTo>
                  <a:pt x="2328" y="557"/>
                </a:lnTo>
                <a:lnTo>
                  <a:pt x="2328" y="350"/>
                </a:lnTo>
                <a:lnTo>
                  <a:pt x="2146" y="350"/>
                </a:lnTo>
                <a:lnTo>
                  <a:pt x="2146" y="399"/>
                </a:lnTo>
                <a:lnTo>
                  <a:pt x="2037" y="399"/>
                </a:lnTo>
                <a:lnTo>
                  <a:pt x="2037" y="622"/>
                </a:lnTo>
                <a:lnTo>
                  <a:pt x="2021" y="622"/>
                </a:lnTo>
                <a:lnTo>
                  <a:pt x="2021" y="568"/>
                </a:lnTo>
                <a:lnTo>
                  <a:pt x="2009" y="568"/>
                </a:lnTo>
                <a:lnTo>
                  <a:pt x="2009" y="544"/>
                </a:lnTo>
                <a:lnTo>
                  <a:pt x="1953" y="544"/>
                </a:lnTo>
                <a:lnTo>
                  <a:pt x="1953" y="520"/>
                </a:lnTo>
                <a:lnTo>
                  <a:pt x="1940" y="520"/>
                </a:lnTo>
                <a:lnTo>
                  <a:pt x="1940" y="542"/>
                </a:lnTo>
                <a:lnTo>
                  <a:pt x="1901" y="542"/>
                </a:lnTo>
                <a:lnTo>
                  <a:pt x="1901" y="493"/>
                </a:lnTo>
                <a:lnTo>
                  <a:pt x="1883" y="433"/>
                </a:lnTo>
                <a:lnTo>
                  <a:pt x="1838" y="433"/>
                </a:lnTo>
                <a:lnTo>
                  <a:pt x="1838" y="551"/>
                </a:lnTo>
                <a:lnTo>
                  <a:pt x="1788" y="551"/>
                </a:lnTo>
                <a:lnTo>
                  <a:pt x="1788" y="587"/>
                </a:lnTo>
                <a:lnTo>
                  <a:pt x="1718" y="587"/>
                </a:lnTo>
                <a:lnTo>
                  <a:pt x="1718" y="557"/>
                </a:lnTo>
                <a:lnTo>
                  <a:pt x="1694" y="557"/>
                </a:lnTo>
                <a:lnTo>
                  <a:pt x="1694" y="589"/>
                </a:lnTo>
                <a:lnTo>
                  <a:pt x="1625" y="589"/>
                </a:lnTo>
                <a:lnTo>
                  <a:pt x="1625" y="615"/>
                </a:lnTo>
                <a:lnTo>
                  <a:pt x="1599" y="615"/>
                </a:lnTo>
                <a:lnTo>
                  <a:pt x="1599" y="637"/>
                </a:lnTo>
                <a:lnTo>
                  <a:pt x="1522" y="637"/>
                </a:lnTo>
                <a:lnTo>
                  <a:pt x="1522" y="613"/>
                </a:lnTo>
                <a:lnTo>
                  <a:pt x="1508" y="613"/>
                </a:lnTo>
                <a:lnTo>
                  <a:pt x="1508" y="479"/>
                </a:lnTo>
                <a:lnTo>
                  <a:pt x="1392" y="479"/>
                </a:lnTo>
                <a:lnTo>
                  <a:pt x="1392" y="572"/>
                </a:lnTo>
                <a:lnTo>
                  <a:pt x="1302" y="572"/>
                </a:lnTo>
                <a:lnTo>
                  <a:pt x="1302" y="538"/>
                </a:lnTo>
                <a:lnTo>
                  <a:pt x="1278" y="538"/>
                </a:lnTo>
                <a:lnTo>
                  <a:pt x="1278" y="514"/>
                </a:lnTo>
                <a:lnTo>
                  <a:pt x="1201" y="514"/>
                </a:lnTo>
                <a:lnTo>
                  <a:pt x="1201" y="610"/>
                </a:lnTo>
                <a:lnTo>
                  <a:pt x="1176" y="610"/>
                </a:lnTo>
                <a:lnTo>
                  <a:pt x="1176" y="594"/>
                </a:lnTo>
                <a:lnTo>
                  <a:pt x="1150" y="594"/>
                </a:lnTo>
                <a:lnTo>
                  <a:pt x="1150" y="551"/>
                </a:lnTo>
                <a:lnTo>
                  <a:pt x="1118" y="551"/>
                </a:lnTo>
                <a:lnTo>
                  <a:pt x="1118" y="645"/>
                </a:lnTo>
                <a:lnTo>
                  <a:pt x="1092" y="645"/>
                </a:lnTo>
                <a:lnTo>
                  <a:pt x="1092" y="616"/>
                </a:lnTo>
                <a:lnTo>
                  <a:pt x="939" y="616"/>
                </a:lnTo>
                <a:lnTo>
                  <a:pt x="939" y="566"/>
                </a:lnTo>
                <a:lnTo>
                  <a:pt x="923" y="566"/>
                </a:lnTo>
                <a:lnTo>
                  <a:pt x="923" y="544"/>
                </a:lnTo>
                <a:lnTo>
                  <a:pt x="896" y="544"/>
                </a:lnTo>
                <a:lnTo>
                  <a:pt x="896" y="501"/>
                </a:lnTo>
                <a:lnTo>
                  <a:pt x="845" y="501"/>
                </a:lnTo>
                <a:lnTo>
                  <a:pt x="845" y="553"/>
                </a:lnTo>
                <a:lnTo>
                  <a:pt x="750" y="553"/>
                </a:lnTo>
                <a:lnTo>
                  <a:pt x="750" y="576"/>
                </a:lnTo>
                <a:lnTo>
                  <a:pt x="733" y="576"/>
                </a:lnTo>
                <a:lnTo>
                  <a:pt x="733" y="613"/>
                </a:lnTo>
                <a:lnTo>
                  <a:pt x="680" y="613"/>
                </a:lnTo>
                <a:lnTo>
                  <a:pt x="680" y="574"/>
                </a:lnTo>
                <a:lnTo>
                  <a:pt x="560" y="574"/>
                </a:lnTo>
                <a:lnTo>
                  <a:pt x="560" y="605"/>
                </a:lnTo>
                <a:lnTo>
                  <a:pt x="502" y="605"/>
                </a:lnTo>
                <a:lnTo>
                  <a:pt x="502" y="557"/>
                </a:lnTo>
                <a:lnTo>
                  <a:pt x="475" y="557"/>
                </a:lnTo>
                <a:lnTo>
                  <a:pt x="475" y="511"/>
                </a:lnTo>
                <a:lnTo>
                  <a:pt x="440" y="511"/>
                </a:lnTo>
                <a:lnTo>
                  <a:pt x="440" y="485"/>
                </a:lnTo>
                <a:lnTo>
                  <a:pt x="373" y="485"/>
                </a:lnTo>
                <a:lnTo>
                  <a:pt x="373" y="510"/>
                </a:lnTo>
                <a:lnTo>
                  <a:pt x="316" y="510"/>
                </a:lnTo>
                <a:lnTo>
                  <a:pt x="316" y="527"/>
                </a:lnTo>
                <a:lnTo>
                  <a:pt x="293" y="527"/>
                </a:lnTo>
                <a:lnTo>
                  <a:pt x="293" y="562"/>
                </a:lnTo>
                <a:lnTo>
                  <a:pt x="280" y="562"/>
                </a:lnTo>
                <a:lnTo>
                  <a:pt x="280" y="614"/>
                </a:lnTo>
                <a:lnTo>
                  <a:pt x="100" y="614"/>
                </a:lnTo>
                <a:lnTo>
                  <a:pt x="100" y="663"/>
                </a:lnTo>
                <a:lnTo>
                  <a:pt x="0" y="663"/>
                </a:lnTo>
                <a:lnTo>
                  <a:pt x="0" y="1150"/>
                </a:lnTo>
                <a:lnTo>
                  <a:pt x="7679" y="1150"/>
                </a:lnTo>
                <a:lnTo>
                  <a:pt x="7679" y="512"/>
                </a:lnTo>
                <a:close/>
              </a:path>
            </a:pathLst>
          </a:custGeom>
          <a:solidFill>
            <a:srgbClr val="5706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0" name="Google Shape;320;p52"/>
          <p:cNvSpPr txBox="1"/>
          <p:nvPr/>
        </p:nvSpPr>
        <p:spPr>
          <a:xfrm>
            <a:off x="435000" y="632250"/>
            <a:ext cx="8914500" cy="13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700">
              <a:solidFill>
                <a:srgbClr val="3C3830"/>
              </a:solidFill>
              <a:latin typeface="Raleway"/>
              <a:ea typeface="Raleway"/>
              <a:cs typeface="Raleway"/>
              <a:sym typeface="Raleway"/>
            </a:endParaRPr>
          </a:p>
          <a:p>
            <a:pPr indent="-336550" lvl="0" marL="457200" rtl="0" algn="l">
              <a:lnSpc>
                <a:spcPct val="115000"/>
              </a:lnSpc>
              <a:spcBef>
                <a:spcPts val="0"/>
              </a:spcBef>
              <a:spcAft>
                <a:spcPts val="0"/>
              </a:spcAft>
              <a:buClr>
                <a:srgbClr val="3C3830"/>
              </a:buClr>
              <a:buSzPts val="1700"/>
              <a:buFont typeface="Raleway"/>
              <a:buChar char="●"/>
            </a:pPr>
            <a:r>
              <a:rPr b="1" lang="en" sz="1700">
                <a:solidFill>
                  <a:srgbClr val="3C3830"/>
                </a:solidFill>
                <a:latin typeface="Raleway"/>
                <a:ea typeface="Raleway"/>
                <a:cs typeface="Raleway"/>
                <a:sym typeface="Raleway"/>
              </a:rPr>
              <a:t>Spatial Feature: </a:t>
            </a:r>
            <a:r>
              <a:rPr lang="en" sz="1700">
                <a:solidFill>
                  <a:srgbClr val="3C3830"/>
                </a:solidFill>
                <a:latin typeface="Raleway"/>
                <a:ea typeface="Raleway"/>
                <a:cs typeface="Raleway"/>
                <a:sym typeface="Raleway"/>
              </a:rPr>
              <a:t>L</a:t>
            </a:r>
            <a:r>
              <a:rPr lang="en" sz="1700">
                <a:solidFill>
                  <a:srgbClr val="3C3830"/>
                </a:solidFill>
                <a:latin typeface="Raleway"/>
                <a:ea typeface="Raleway"/>
                <a:cs typeface="Raleway"/>
                <a:sym typeface="Raleway"/>
              </a:rPr>
              <a:t>atitude and longitude and its projection to census block.</a:t>
            </a:r>
            <a:endParaRPr sz="1700">
              <a:solidFill>
                <a:srgbClr val="3C3830"/>
              </a:solidFill>
              <a:latin typeface="Raleway"/>
              <a:ea typeface="Raleway"/>
              <a:cs typeface="Raleway"/>
              <a:sym typeface="Raleway"/>
            </a:endParaRPr>
          </a:p>
          <a:p>
            <a:pPr indent="-336550" lvl="0" marL="457200" rtl="0" algn="l">
              <a:lnSpc>
                <a:spcPct val="115000"/>
              </a:lnSpc>
              <a:spcBef>
                <a:spcPts val="0"/>
              </a:spcBef>
              <a:spcAft>
                <a:spcPts val="0"/>
              </a:spcAft>
              <a:buClr>
                <a:srgbClr val="3C3830"/>
              </a:buClr>
              <a:buSzPts val="1700"/>
              <a:buFont typeface="Raleway"/>
              <a:buChar char="●"/>
            </a:pPr>
            <a:r>
              <a:rPr b="1" lang="en" sz="1700">
                <a:solidFill>
                  <a:srgbClr val="3C3830"/>
                </a:solidFill>
                <a:latin typeface="Raleway"/>
                <a:ea typeface="Raleway"/>
                <a:cs typeface="Raleway"/>
                <a:sym typeface="Raleway"/>
              </a:rPr>
              <a:t>Temporal Feature: </a:t>
            </a:r>
            <a:r>
              <a:rPr lang="en" sz="1700">
                <a:solidFill>
                  <a:srgbClr val="3C3830"/>
                </a:solidFill>
                <a:latin typeface="Raleway"/>
                <a:ea typeface="Raleway"/>
                <a:cs typeface="Raleway"/>
                <a:sym typeface="Raleway"/>
              </a:rPr>
              <a:t>Counts of crime in different months</a:t>
            </a:r>
            <a:r>
              <a:rPr lang="en" sz="1700">
                <a:solidFill>
                  <a:srgbClr val="3C3830"/>
                </a:solidFill>
                <a:latin typeface="Raleway"/>
                <a:ea typeface="Raleway"/>
                <a:cs typeface="Raleway"/>
                <a:sym typeface="Raleway"/>
              </a:rPr>
              <a:t>.</a:t>
            </a:r>
            <a:endParaRPr sz="1700">
              <a:solidFill>
                <a:srgbClr val="3C3830"/>
              </a:solidFill>
              <a:latin typeface="Raleway"/>
              <a:ea typeface="Raleway"/>
              <a:cs typeface="Raleway"/>
              <a:sym typeface="Raleway"/>
            </a:endParaRPr>
          </a:p>
          <a:p>
            <a:pPr indent="-336550" lvl="0" marL="457200" rtl="0" algn="l">
              <a:lnSpc>
                <a:spcPct val="115000"/>
              </a:lnSpc>
              <a:spcBef>
                <a:spcPts val="0"/>
              </a:spcBef>
              <a:spcAft>
                <a:spcPts val="0"/>
              </a:spcAft>
              <a:buClr>
                <a:srgbClr val="3C3830"/>
              </a:buClr>
              <a:buSzPts val="1700"/>
              <a:buFont typeface="Raleway"/>
              <a:buChar char="●"/>
            </a:pPr>
            <a:r>
              <a:rPr b="1" lang="en" sz="1700">
                <a:solidFill>
                  <a:srgbClr val="3C3830"/>
                </a:solidFill>
                <a:latin typeface="Raleway"/>
                <a:ea typeface="Raleway"/>
                <a:cs typeface="Raleway"/>
                <a:sym typeface="Raleway"/>
              </a:rPr>
              <a:t>Demographic Feature:</a:t>
            </a:r>
            <a:r>
              <a:rPr lang="en" sz="1700">
                <a:solidFill>
                  <a:srgbClr val="3C3830"/>
                </a:solidFill>
                <a:latin typeface="Raleway"/>
                <a:ea typeface="Raleway"/>
                <a:cs typeface="Raleway"/>
                <a:sym typeface="Raleway"/>
              </a:rPr>
              <a:t> Index from American Community Survey. </a:t>
            </a:r>
            <a:endParaRPr sz="1700">
              <a:solidFill>
                <a:srgbClr val="3C3830"/>
              </a:solidFill>
              <a:latin typeface="Raleway"/>
              <a:ea typeface="Raleway"/>
              <a:cs typeface="Raleway"/>
              <a:sym typeface="Raleway"/>
            </a:endParaRPr>
          </a:p>
        </p:txBody>
      </p:sp>
      <p:sp>
        <p:nvSpPr>
          <p:cNvPr id="321" name="Google Shape;321;p52"/>
          <p:cNvSpPr txBox="1"/>
          <p:nvPr/>
        </p:nvSpPr>
        <p:spPr>
          <a:xfrm>
            <a:off x="106325" y="259200"/>
            <a:ext cx="24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22" name="Google Shape;322;p52"/>
          <p:cNvSpPr txBox="1"/>
          <p:nvPr/>
        </p:nvSpPr>
        <p:spPr>
          <a:xfrm>
            <a:off x="1717800" y="67425"/>
            <a:ext cx="570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Raleway"/>
                <a:ea typeface="Raleway"/>
                <a:cs typeface="Raleway"/>
                <a:sym typeface="Raleway"/>
              </a:rPr>
              <a:t>Data Preparation</a:t>
            </a:r>
            <a:endParaRPr b="1" sz="3500">
              <a:latin typeface="Raleway"/>
              <a:ea typeface="Raleway"/>
              <a:cs typeface="Raleway"/>
              <a:sym typeface="Raleway"/>
            </a:endParaRPr>
          </a:p>
        </p:txBody>
      </p:sp>
      <p:grpSp>
        <p:nvGrpSpPr>
          <p:cNvPr id="323" name="Google Shape;323;p52"/>
          <p:cNvGrpSpPr/>
          <p:nvPr/>
        </p:nvGrpSpPr>
        <p:grpSpPr>
          <a:xfrm>
            <a:off x="1383255" y="2307339"/>
            <a:ext cx="6031562" cy="1854799"/>
            <a:chOff x="2553400" y="1777175"/>
            <a:chExt cx="6031562" cy="1570400"/>
          </a:xfrm>
        </p:grpSpPr>
        <p:sp>
          <p:nvSpPr>
            <p:cNvPr id="324" name="Google Shape;324;p52"/>
            <p:cNvSpPr/>
            <p:nvPr/>
          </p:nvSpPr>
          <p:spPr>
            <a:xfrm>
              <a:off x="2553400" y="1777175"/>
              <a:ext cx="912000" cy="1974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Map</a:t>
              </a:r>
              <a:r>
                <a:rPr lang="en" sz="900">
                  <a:solidFill>
                    <a:schemeClr val="lt1"/>
                  </a:solidFill>
                </a:rPr>
                <a:t> Data </a:t>
              </a:r>
              <a:endParaRPr sz="900">
                <a:solidFill>
                  <a:schemeClr val="lt1"/>
                </a:solidFill>
              </a:endParaRPr>
            </a:p>
          </p:txBody>
        </p:sp>
        <p:sp>
          <p:nvSpPr>
            <p:cNvPr id="325" name="Google Shape;325;p52"/>
            <p:cNvSpPr/>
            <p:nvPr/>
          </p:nvSpPr>
          <p:spPr>
            <a:xfrm>
              <a:off x="2553400" y="2397375"/>
              <a:ext cx="912000" cy="1974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Crime</a:t>
              </a:r>
              <a:r>
                <a:rPr lang="en" sz="900">
                  <a:solidFill>
                    <a:schemeClr val="lt1"/>
                  </a:solidFill>
                </a:rPr>
                <a:t> Data</a:t>
              </a:r>
              <a:endParaRPr sz="900">
                <a:solidFill>
                  <a:schemeClr val="lt1"/>
                </a:solidFill>
              </a:endParaRPr>
            </a:p>
          </p:txBody>
        </p:sp>
        <p:sp>
          <p:nvSpPr>
            <p:cNvPr id="326" name="Google Shape;326;p52"/>
            <p:cNvSpPr/>
            <p:nvPr/>
          </p:nvSpPr>
          <p:spPr>
            <a:xfrm>
              <a:off x="2553400" y="3093775"/>
              <a:ext cx="912000" cy="1974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Census Data</a:t>
              </a:r>
              <a:endParaRPr sz="900">
                <a:solidFill>
                  <a:schemeClr val="lt1"/>
                </a:solidFill>
              </a:endParaRPr>
            </a:p>
          </p:txBody>
        </p:sp>
        <p:sp>
          <p:nvSpPr>
            <p:cNvPr id="327" name="Google Shape;327;p52"/>
            <p:cNvSpPr/>
            <p:nvPr/>
          </p:nvSpPr>
          <p:spPr>
            <a:xfrm>
              <a:off x="3932100" y="1777175"/>
              <a:ext cx="1124400" cy="19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Spatial Feature</a:t>
              </a:r>
              <a:endParaRPr sz="900">
                <a:solidFill>
                  <a:schemeClr val="lt1"/>
                </a:solidFill>
              </a:endParaRPr>
            </a:p>
          </p:txBody>
        </p:sp>
        <p:sp>
          <p:nvSpPr>
            <p:cNvPr id="328" name="Google Shape;328;p52"/>
            <p:cNvSpPr/>
            <p:nvPr/>
          </p:nvSpPr>
          <p:spPr>
            <a:xfrm>
              <a:off x="3932100" y="2397375"/>
              <a:ext cx="1124400" cy="19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Temporal Feature </a:t>
              </a:r>
              <a:endParaRPr sz="900">
                <a:solidFill>
                  <a:schemeClr val="lt1"/>
                </a:solidFill>
              </a:endParaRPr>
            </a:p>
          </p:txBody>
        </p:sp>
        <p:sp>
          <p:nvSpPr>
            <p:cNvPr id="329" name="Google Shape;329;p52"/>
            <p:cNvSpPr/>
            <p:nvPr/>
          </p:nvSpPr>
          <p:spPr>
            <a:xfrm>
              <a:off x="3932100" y="3020875"/>
              <a:ext cx="1124400" cy="3267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Demographic Feature </a:t>
              </a:r>
              <a:endParaRPr sz="900">
                <a:solidFill>
                  <a:schemeClr val="lt1"/>
                </a:solidFill>
              </a:endParaRPr>
            </a:p>
          </p:txBody>
        </p:sp>
        <p:sp>
          <p:nvSpPr>
            <p:cNvPr id="330" name="Google Shape;330;p52"/>
            <p:cNvSpPr/>
            <p:nvPr/>
          </p:nvSpPr>
          <p:spPr>
            <a:xfrm>
              <a:off x="5399325" y="2163475"/>
              <a:ext cx="912000" cy="1974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Training Data</a:t>
              </a:r>
              <a:endParaRPr sz="900">
                <a:solidFill>
                  <a:schemeClr val="lt1"/>
                </a:solidFill>
              </a:endParaRPr>
            </a:p>
          </p:txBody>
        </p:sp>
        <p:sp>
          <p:nvSpPr>
            <p:cNvPr id="331" name="Google Shape;331;p52"/>
            <p:cNvSpPr/>
            <p:nvPr/>
          </p:nvSpPr>
          <p:spPr>
            <a:xfrm>
              <a:off x="5399325" y="2631275"/>
              <a:ext cx="912000" cy="1974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Testing Data </a:t>
              </a:r>
              <a:endParaRPr sz="900">
                <a:solidFill>
                  <a:schemeClr val="lt1"/>
                </a:solidFill>
              </a:endParaRPr>
            </a:p>
          </p:txBody>
        </p:sp>
        <p:sp>
          <p:nvSpPr>
            <p:cNvPr id="332" name="Google Shape;332;p52"/>
            <p:cNvSpPr/>
            <p:nvPr/>
          </p:nvSpPr>
          <p:spPr>
            <a:xfrm>
              <a:off x="6511800" y="1918225"/>
              <a:ext cx="724800" cy="2400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Training Data</a:t>
              </a:r>
              <a:endParaRPr sz="900">
                <a:solidFill>
                  <a:schemeClr val="lt1"/>
                </a:solidFill>
              </a:endParaRPr>
            </a:p>
          </p:txBody>
        </p:sp>
        <p:sp>
          <p:nvSpPr>
            <p:cNvPr id="333" name="Google Shape;333;p52"/>
            <p:cNvSpPr/>
            <p:nvPr/>
          </p:nvSpPr>
          <p:spPr>
            <a:xfrm>
              <a:off x="6511800" y="2354665"/>
              <a:ext cx="724800" cy="2400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Validation Data</a:t>
              </a:r>
              <a:endParaRPr sz="900">
                <a:solidFill>
                  <a:schemeClr val="lt1"/>
                </a:solidFill>
              </a:endParaRPr>
            </a:p>
          </p:txBody>
        </p:sp>
        <p:sp>
          <p:nvSpPr>
            <p:cNvPr id="334" name="Google Shape;334;p52"/>
            <p:cNvSpPr/>
            <p:nvPr/>
          </p:nvSpPr>
          <p:spPr>
            <a:xfrm>
              <a:off x="7460562" y="2163475"/>
              <a:ext cx="1124400" cy="1974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Proposed Model</a:t>
              </a:r>
              <a:endParaRPr sz="900">
                <a:solidFill>
                  <a:schemeClr val="lt1"/>
                </a:solidFill>
              </a:endParaRPr>
            </a:p>
          </p:txBody>
        </p:sp>
        <p:sp>
          <p:nvSpPr>
            <p:cNvPr id="335" name="Google Shape;335;p52"/>
            <p:cNvSpPr/>
            <p:nvPr/>
          </p:nvSpPr>
          <p:spPr>
            <a:xfrm>
              <a:off x="7460562" y="2631275"/>
              <a:ext cx="1124400" cy="1974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Trained Model </a:t>
              </a:r>
              <a:endParaRPr sz="900">
                <a:solidFill>
                  <a:schemeClr val="lt1"/>
                </a:solidFill>
              </a:endParaRPr>
            </a:p>
          </p:txBody>
        </p:sp>
        <p:sp>
          <p:nvSpPr>
            <p:cNvPr id="336" name="Google Shape;336;p52"/>
            <p:cNvSpPr/>
            <p:nvPr/>
          </p:nvSpPr>
          <p:spPr>
            <a:xfrm>
              <a:off x="7460562" y="3093775"/>
              <a:ext cx="1124400" cy="1974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Trained Model </a:t>
              </a:r>
              <a:endParaRPr sz="900">
                <a:solidFill>
                  <a:schemeClr val="lt1"/>
                </a:solidFill>
              </a:endParaRPr>
            </a:p>
          </p:txBody>
        </p:sp>
        <p:cxnSp>
          <p:nvCxnSpPr>
            <p:cNvPr id="337" name="Google Shape;337;p52"/>
            <p:cNvCxnSpPr>
              <a:stCxn id="324" idx="3"/>
              <a:endCxn id="326" idx="3"/>
            </p:cNvCxnSpPr>
            <p:nvPr/>
          </p:nvCxnSpPr>
          <p:spPr>
            <a:xfrm>
              <a:off x="3465400" y="1875875"/>
              <a:ext cx="600" cy="13167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338" name="Google Shape;338;p52"/>
            <p:cNvCxnSpPr>
              <a:stCxn id="327" idx="1"/>
              <a:endCxn id="329" idx="1"/>
            </p:cNvCxnSpPr>
            <p:nvPr/>
          </p:nvCxnSpPr>
          <p:spPr>
            <a:xfrm>
              <a:off x="3932100" y="1875875"/>
              <a:ext cx="600" cy="1308300"/>
            </a:xfrm>
            <a:prstGeom prst="bentConnector3">
              <a:avLst>
                <a:gd fmla="val -39687500" name="adj1"/>
              </a:avLst>
            </a:prstGeom>
            <a:noFill/>
            <a:ln cap="flat" cmpd="sng" w="9525">
              <a:solidFill>
                <a:schemeClr val="dk2"/>
              </a:solidFill>
              <a:prstDash val="solid"/>
              <a:round/>
              <a:headEnd len="med" w="med" type="triangle"/>
              <a:tailEnd len="med" w="med" type="triangle"/>
            </a:ln>
          </p:spPr>
        </p:cxnSp>
        <p:cxnSp>
          <p:nvCxnSpPr>
            <p:cNvPr id="339" name="Google Shape;339;p52"/>
            <p:cNvCxnSpPr>
              <a:stCxn id="325" idx="3"/>
              <a:endCxn id="328" idx="1"/>
            </p:cNvCxnSpPr>
            <p:nvPr/>
          </p:nvCxnSpPr>
          <p:spPr>
            <a:xfrm>
              <a:off x="3465400" y="2496075"/>
              <a:ext cx="466800" cy="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52"/>
            <p:cNvCxnSpPr>
              <a:stCxn id="327" idx="3"/>
              <a:endCxn id="329" idx="3"/>
            </p:cNvCxnSpPr>
            <p:nvPr/>
          </p:nvCxnSpPr>
          <p:spPr>
            <a:xfrm>
              <a:off x="5056500" y="1875875"/>
              <a:ext cx="600" cy="13083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341" name="Google Shape;341;p52"/>
            <p:cNvCxnSpPr>
              <a:stCxn id="330" idx="1"/>
              <a:endCxn id="331" idx="1"/>
            </p:cNvCxnSpPr>
            <p:nvPr/>
          </p:nvCxnSpPr>
          <p:spPr>
            <a:xfrm>
              <a:off x="5399325" y="2262175"/>
              <a:ext cx="600" cy="467700"/>
            </a:xfrm>
            <a:prstGeom prst="bentConnector3">
              <a:avLst>
                <a:gd fmla="val -39687500" name="adj1"/>
              </a:avLst>
            </a:prstGeom>
            <a:noFill/>
            <a:ln cap="flat" cmpd="sng" w="9525">
              <a:solidFill>
                <a:schemeClr val="dk2"/>
              </a:solidFill>
              <a:prstDash val="solid"/>
              <a:round/>
              <a:headEnd len="med" w="med" type="triangle"/>
              <a:tailEnd len="med" w="med" type="triangle"/>
            </a:ln>
          </p:spPr>
        </p:cxnSp>
        <p:cxnSp>
          <p:nvCxnSpPr>
            <p:cNvPr id="342" name="Google Shape;342;p52"/>
            <p:cNvCxnSpPr>
              <a:stCxn id="328" idx="3"/>
            </p:cNvCxnSpPr>
            <p:nvPr/>
          </p:nvCxnSpPr>
          <p:spPr>
            <a:xfrm>
              <a:off x="5056500" y="2496075"/>
              <a:ext cx="201600" cy="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52"/>
            <p:cNvCxnSpPr>
              <a:stCxn id="330" idx="3"/>
              <a:endCxn id="332" idx="1"/>
            </p:cNvCxnSpPr>
            <p:nvPr/>
          </p:nvCxnSpPr>
          <p:spPr>
            <a:xfrm flipH="1" rot="10800000">
              <a:off x="6311325" y="2038375"/>
              <a:ext cx="200400" cy="223800"/>
            </a:xfrm>
            <a:prstGeom prst="bentConnector3">
              <a:avLst>
                <a:gd fmla="val 50019" name="adj1"/>
              </a:avLst>
            </a:prstGeom>
            <a:noFill/>
            <a:ln cap="flat" cmpd="sng" w="9525">
              <a:solidFill>
                <a:schemeClr val="dk2"/>
              </a:solidFill>
              <a:prstDash val="solid"/>
              <a:round/>
              <a:headEnd len="med" w="med" type="none"/>
              <a:tailEnd len="med" w="med" type="triangle"/>
            </a:ln>
          </p:spPr>
        </p:cxnSp>
        <p:cxnSp>
          <p:nvCxnSpPr>
            <p:cNvPr id="344" name="Google Shape;344;p52"/>
            <p:cNvCxnSpPr>
              <a:stCxn id="330" idx="3"/>
              <a:endCxn id="333" idx="1"/>
            </p:cNvCxnSpPr>
            <p:nvPr/>
          </p:nvCxnSpPr>
          <p:spPr>
            <a:xfrm>
              <a:off x="6311325" y="2262175"/>
              <a:ext cx="200400" cy="212400"/>
            </a:xfrm>
            <a:prstGeom prst="bentConnector3">
              <a:avLst>
                <a:gd fmla="val 50019" name="adj1"/>
              </a:avLst>
            </a:prstGeom>
            <a:noFill/>
            <a:ln cap="flat" cmpd="sng" w="9525">
              <a:solidFill>
                <a:schemeClr val="dk2"/>
              </a:solidFill>
              <a:prstDash val="solid"/>
              <a:round/>
              <a:headEnd len="med" w="med" type="none"/>
              <a:tailEnd len="med" w="med" type="triangle"/>
            </a:ln>
          </p:spPr>
        </p:cxnSp>
        <p:cxnSp>
          <p:nvCxnSpPr>
            <p:cNvPr id="345" name="Google Shape;345;p52"/>
            <p:cNvCxnSpPr>
              <a:stCxn id="332" idx="3"/>
              <a:endCxn id="334" idx="1"/>
            </p:cNvCxnSpPr>
            <p:nvPr/>
          </p:nvCxnSpPr>
          <p:spPr>
            <a:xfrm>
              <a:off x="7236600" y="2038225"/>
              <a:ext cx="224100" cy="223800"/>
            </a:xfrm>
            <a:prstGeom prst="bentConnector3">
              <a:avLst>
                <a:gd fmla="val 49969" name="adj1"/>
              </a:avLst>
            </a:prstGeom>
            <a:noFill/>
            <a:ln cap="flat" cmpd="sng" w="9525">
              <a:solidFill>
                <a:schemeClr val="dk2"/>
              </a:solidFill>
              <a:prstDash val="solid"/>
              <a:round/>
              <a:headEnd len="med" w="med" type="none"/>
              <a:tailEnd len="med" w="med" type="triangle"/>
            </a:ln>
          </p:spPr>
        </p:cxnSp>
        <p:cxnSp>
          <p:nvCxnSpPr>
            <p:cNvPr id="346" name="Google Shape;346;p52"/>
            <p:cNvCxnSpPr>
              <a:stCxn id="333" idx="3"/>
              <a:endCxn id="334" idx="1"/>
            </p:cNvCxnSpPr>
            <p:nvPr/>
          </p:nvCxnSpPr>
          <p:spPr>
            <a:xfrm flipH="1" rot="10800000">
              <a:off x="7236600" y="2262265"/>
              <a:ext cx="224100" cy="212400"/>
            </a:xfrm>
            <a:prstGeom prst="bentConnector3">
              <a:avLst>
                <a:gd fmla="val 49969" name="adj1"/>
              </a:avLst>
            </a:prstGeom>
            <a:noFill/>
            <a:ln cap="flat" cmpd="sng" w="9525">
              <a:solidFill>
                <a:schemeClr val="dk2"/>
              </a:solidFill>
              <a:prstDash val="solid"/>
              <a:round/>
              <a:headEnd len="med" w="med" type="none"/>
              <a:tailEnd len="med" w="med" type="triangle"/>
            </a:ln>
          </p:spPr>
        </p:cxnSp>
        <p:cxnSp>
          <p:nvCxnSpPr>
            <p:cNvPr id="347" name="Google Shape;347;p52"/>
            <p:cNvCxnSpPr>
              <a:stCxn id="334" idx="2"/>
              <a:endCxn id="335" idx="0"/>
            </p:cNvCxnSpPr>
            <p:nvPr/>
          </p:nvCxnSpPr>
          <p:spPr>
            <a:xfrm>
              <a:off x="8022762" y="2360875"/>
              <a:ext cx="0" cy="27030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52"/>
            <p:cNvCxnSpPr>
              <a:stCxn id="331" idx="3"/>
              <a:endCxn id="335" idx="1"/>
            </p:cNvCxnSpPr>
            <p:nvPr/>
          </p:nvCxnSpPr>
          <p:spPr>
            <a:xfrm>
              <a:off x="6311325" y="2729975"/>
              <a:ext cx="1149300" cy="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52"/>
            <p:cNvCxnSpPr>
              <a:stCxn id="335" idx="2"/>
              <a:endCxn id="336" idx="0"/>
            </p:cNvCxnSpPr>
            <p:nvPr/>
          </p:nvCxnSpPr>
          <p:spPr>
            <a:xfrm>
              <a:off x="8022762" y="2828675"/>
              <a:ext cx="0" cy="2652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3"/>
          <p:cNvPicPr preferRelativeResize="0"/>
          <p:nvPr/>
        </p:nvPicPr>
        <p:blipFill rotWithShape="1">
          <a:blip r:embed="rId3">
            <a:alphaModFix amt="30000"/>
          </a:blip>
          <a:srcRect b="0" l="0" r="0" t="0"/>
          <a:stretch/>
        </p:blipFill>
        <p:spPr>
          <a:xfrm flipH="1" rot="10800000">
            <a:off x="4262524" y="-3"/>
            <a:ext cx="4881477" cy="2397375"/>
          </a:xfrm>
          <a:prstGeom prst="rect">
            <a:avLst/>
          </a:prstGeom>
          <a:noFill/>
          <a:ln>
            <a:noFill/>
          </a:ln>
        </p:spPr>
      </p:pic>
      <p:sp>
        <p:nvSpPr>
          <p:cNvPr id="355" name="Google Shape;355;p53"/>
          <p:cNvSpPr/>
          <p:nvPr/>
        </p:nvSpPr>
        <p:spPr>
          <a:xfrm>
            <a:off x="0" y="4604700"/>
            <a:ext cx="9144000" cy="538801"/>
          </a:xfrm>
          <a:custGeom>
            <a:rect b="b" l="l" r="r" t="t"/>
            <a:pathLst>
              <a:path extrusionOk="0" h="1150" w="7679">
                <a:moveTo>
                  <a:pt x="7679" y="512"/>
                </a:moveTo>
                <a:lnTo>
                  <a:pt x="7608" y="512"/>
                </a:lnTo>
                <a:lnTo>
                  <a:pt x="7608" y="480"/>
                </a:lnTo>
                <a:lnTo>
                  <a:pt x="7511" y="480"/>
                </a:lnTo>
                <a:lnTo>
                  <a:pt x="7511" y="518"/>
                </a:lnTo>
                <a:lnTo>
                  <a:pt x="7489" y="518"/>
                </a:lnTo>
                <a:lnTo>
                  <a:pt x="7489" y="555"/>
                </a:lnTo>
                <a:lnTo>
                  <a:pt x="7465" y="555"/>
                </a:lnTo>
                <a:lnTo>
                  <a:pt x="7465" y="464"/>
                </a:lnTo>
                <a:lnTo>
                  <a:pt x="7401" y="464"/>
                </a:lnTo>
                <a:lnTo>
                  <a:pt x="7401" y="433"/>
                </a:lnTo>
                <a:lnTo>
                  <a:pt x="7379" y="433"/>
                </a:lnTo>
                <a:lnTo>
                  <a:pt x="7379" y="395"/>
                </a:lnTo>
                <a:lnTo>
                  <a:pt x="7307" y="395"/>
                </a:lnTo>
                <a:lnTo>
                  <a:pt x="7307" y="442"/>
                </a:lnTo>
                <a:lnTo>
                  <a:pt x="7285" y="442"/>
                </a:lnTo>
                <a:lnTo>
                  <a:pt x="7285" y="510"/>
                </a:lnTo>
                <a:lnTo>
                  <a:pt x="7253" y="510"/>
                </a:lnTo>
                <a:lnTo>
                  <a:pt x="7253" y="362"/>
                </a:lnTo>
                <a:lnTo>
                  <a:pt x="7236" y="362"/>
                </a:lnTo>
                <a:lnTo>
                  <a:pt x="7236" y="326"/>
                </a:lnTo>
                <a:lnTo>
                  <a:pt x="7175" y="326"/>
                </a:lnTo>
                <a:lnTo>
                  <a:pt x="7175" y="425"/>
                </a:lnTo>
                <a:lnTo>
                  <a:pt x="7164" y="425"/>
                </a:lnTo>
                <a:lnTo>
                  <a:pt x="7164" y="523"/>
                </a:lnTo>
                <a:lnTo>
                  <a:pt x="7140" y="548"/>
                </a:lnTo>
                <a:lnTo>
                  <a:pt x="7140" y="576"/>
                </a:lnTo>
                <a:lnTo>
                  <a:pt x="7114" y="576"/>
                </a:lnTo>
                <a:lnTo>
                  <a:pt x="7114" y="532"/>
                </a:lnTo>
                <a:lnTo>
                  <a:pt x="7098" y="518"/>
                </a:lnTo>
                <a:lnTo>
                  <a:pt x="7098" y="484"/>
                </a:lnTo>
                <a:lnTo>
                  <a:pt x="6977" y="484"/>
                </a:lnTo>
                <a:lnTo>
                  <a:pt x="6977" y="537"/>
                </a:lnTo>
                <a:lnTo>
                  <a:pt x="6932" y="537"/>
                </a:lnTo>
                <a:lnTo>
                  <a:pt x="6905" y="585"/>
                </a:lnTo>
                <a:lnTo>
                  <a:pt x="6862" y="585"/>
                </a:lnTo>
                <a:lnTo>
                  <a:pt x="6862" y="551"/>
                </a:lnTo>
                <a:lnTo>
                  <a:pt x="6832" y="551"/>
                </a:lnTo>
                <a:lnTo>
                  <a:pt x="6832" y="585"/>
                </a:lnTo>
                <a:lnTo>
                  <a:pt x="6790" y="585"/>
                </a:lnTo>
                <a:lnTo>
                  <a:pt x="6790" y="649"/>
                </a:lnTo>
                <a:lnTo>
                  <a:pt x="6767" y="649"/>
                </a:lnTo>
                <a:lnTo>
                  <a:pt x="6767" y="532"/>
                </a:lnTo>
                <a:lnTo>
                  <a:pt x="6680" y="532"/>
                </a:lnTo>
                <a:lnTo>
                  <a:pt x="6680" y="464"/>
                </a:lnTo>
                <a:lnTo>
                  <a:pt x="6652" y="464"/>
                </a:lnTo>
                <a:lnTo>
                  <a:pt x="6652" y="437"/>
                </a:lnTo>
                <a:lnTo>
                  <a:pt x="6576" y="437"/>
                </a:lnTo>
                <a:lnTo>
                  <a:pt x="6576" y="385"/>
                </a:lnTo>
                <a:lnTo>
                  <a:pt x="6404" y="385"/>
                </a:lnTo>
                <a:lnTo>
                  <a:pt x="6404" y="378"/>
                </a:lnTo>
                <a:lnTo>
                  <a:pt x="6374" y="378"/>
                </a:lnTo>
                <a:lnTo>
                  <a:pt x="6374" y="216"/>
                </a:lnTo>
                <a:lnTo>
                  <a:pt x="6351" y="216"/>
                </a:lnTo>
                <a:lnTo>
                  <a:pt x="6351" y="77"/>
                </a:lnTo>
                <a:lnTo>
                  <a:pt x="6273" y="0"/>
                </a:lnTo>
                <a:lnTo>
                  <a:pt x="6252" y="0"/>
                </a:lnTo>
                <a:lnTo>
                  <a:pt x="6172" y="81"/>
                </a:lnTo>
                <a:lnTo>
                  <a:pt x="6172" y="371"/>
                </a:lnTo>
                <a:lnTo>
                  <a:pt x="6153" y="371"/>
                </a:lnTo>
                <a:lnTo>
                  <a:pt x="6153" y="437"/>
                </a:lnTo>
                <a:lnTo>
                  <a:pt x="6118" y="437"/>
                </a:lnTo>
                <a:lnTo>
                  <a:pt x="6118" y="416"/>
                </a:lnTo>
                <a:lnTo>
                  <a:pt x="6099" y="416"/>
                </a:lnTo>
                <a:lnTo>
                  <a:pt x="6099" y="403"/>
                </a:lnTo>
                <a:lnTo>
                  <a:pt x="6066" y="403"/>
                </a:lnTo>
                <a:lnTo>
                  <a:pt x="6066" y="434"/>
                </a:lnTo>
                <a:lnTo>
                  <a:pt x="6009" y="434"/>
                </a:lnTo>
                <a:lnTo>
                  <a:pt x="6009" y="341"/>
                </a:lnTo>
                <a:lnTo>
                  <a:pt x="5992" y="341"/>
                </a:lnTo>
                <a:lnTo>
                  <a:pt x="5992" y="285"/>
                </a:lnTo>
                <a:lnTo>
                  <a:pt x="5852" y="285"/>
                </a:lnTo>
                <a:lnTo>
                  <a:pt x="5852" y="389"/>
                </a:lnTo>
                <a:lnTo>
                  <a:pt x="5744" y="389"/>
                </a:lnTo>
                <a:lnTo>
                  <a:pt x="5744" y="454"/>
                </a:lnTo>
                <a:lnTo>
                  <a:pt x="5697" y="454"/>
                </a:lnTo>
                <a:lnTo>
                  <a:pt x="5697" y="512"/>
                </a:lnTo>
                <a:lnTo>
                  <a:pt x="5640" y="512"/>
                </a:lnTo>
                <a:lnTo>
                  <a:pt x="5640" y="397"/>
                </a:lnTo>
                <a:lnTo>
                  <a:pt x="5613" y="397"/>
                </a:lnTo>
                <a:lnTo>
                  <a:pt x="5613" y="312"/>
                </a:lnTo>
                <a:lnTo>
                  <a:pt x="5539" y="312"/>
                </a:lnTo>
                <a:lnTo>
                  <a:pt x="5539" y="341"/>
                </a:lnTo>
                <a:lnTo>
                  <a:pt x="5452" y="341"/>
                </a:lnTo>
                <a:lnTo>
                  <a:pt x="5437" y="378"/>
                </a:lnTo>
                <a:lnTo>
                  <a:pt x="5437" y="506"/>
                </a:lnTo>
                <a:lnTo>
                  <a:pt x="5405" y="506"/>
                </a:lnTo>
                <a:lnTo>
                  <a:pt x="5405" y="438"/>
                </a:lnTo>
                <a:lnTo>
                  <a:pt x="5393" y="438"/>
                </a:lnTo>
                <a:lnTo>
                  <a:pt x="5393" y="408"/>
                </a:lnTo>
                <a:lnTo>
                  <a:pt x="5352" y="408"/>
                </a:lnTo>
                <a:lnTo>
                  <a:pt x="5352" y="442"/>
                </a:lnTo>
                <a:lnTo>
                  <a:pt x="5336" y="442"/>
                </a:lnTo>
                <a:lnTo>
                  <a:pt x="5336" y="472"/>
                </a:lnTo>
                <a:lnTo>
                  <a:pt x="5328" y="472"/>
                </a:lnTo>
                <a:lnTo>
                  <a:pt x="5328" y="535"/>
                </a:lnTo>
                <a:lnTo>
                  <a:pt x="5296" y="535"/>
                </a:lnTo>
                <a:lnTo>
                  <a:pt x="5296" y="515"/>
                </a:lnTo>
                <a:lnTo>
                  <a:pt x="5129" y="515"/>
                </a:lnTo>
                <a:lnTo>
                  <a:pt x="5129" y="571"/>
                </a:lnTo>
                <a:lnTo>
                  <a:pt x="5089" y="571"/>
                </a:lnTo>
                <a:lnTo>
                  <a:pt x="5089" y="515"/>
                </a:lnTo>
                <a:lnTo>
                  <a:pt x="5022" y="515"/>
                </a:lnTo>
                <a:lnTo>
                  <a:pt x="5022" y="598"/>
                </a:lnTo>
                <a:lnTo>
                  <a:pt x="4998" y="598"/>
                </a:lnTo>
                <a:lnTo>
                  <a:pt x="4998" y="559"/>
                </a:lnTo>
                <a:lnTo>
                  <a:pt x="4955" y="559"/>
                </a:lnTo>
                <a:lnTo>
                  <a:pt x="4955" y="544"/>
                </a:lnTo>
                <a:lnTo>
                  <a:pt x="4901" y="544"/>
                </a:lnTo>
                <a:lnTo>
                  <a:pt x="4901" y="485"/>
                </a:lnTo>
                <a:lnTo>
                  <a:pt x="4883" y="485"/>
                </a:lnTo>
                <a:lnTo>
                  <a:pt x="4883" y="440"/>
                </a:lnTo>
                <a:lnTo>
                  <a:pt x="4863" y="440"/>
                </a:lnTo>
                <a:lnTo>
                  <a:pt x="4863" y="395"/>
                </a:lnTo>
                <a:lnTo>
                  <a:pt x="4838" y="395"/>
                </a:lnTo>
                <a:lnTo>
                  <a:pt x="4838" y="581"/>
                </a:lnTo>
                <a:lnTo>
                  <a:pt x="4807" y="581"/>
                </a:lnTo>
                <a:lnTo>
                  <a:pt x="4807" y="557"/>
                </a:lnTo>
                <a:lnTo>
                  <a:pt x="4772" y="557"/>
                </a:lnTo>
                <a:lnTo>
                  <a:pt x="4772" y="445"/>
                </a:lnTo>
                <a:lnTo>
                  <a:pt x="4759" y="445"/>
                </a:lnTo>
                <a:lnTo>
                  <a:pt x="4759" y="488"/>
                </a:lnTo>
                <a:lnTo>
                  <a:pt x="4730" y="488"/>
                </a:lnTo>
                <a:lnTo>
                  <a:pt x="4730" y="525"/>
                </a:lnTo>
                <a:lnTo>
                  <a:pt x="4672" y="525"/>
                </a:lnTo>
                <a:lnTo>
                  <a:pt x="4672" y="463"/>
                </a:lnTo>
                <a:lnTo>
                  <a:pt x="4602" y="463"/>
                </a:lnTo>
                <a:lnTo>
                  <a:pt x="4602" y="319"/>
                </a:lnTo>
                <a:lnTo>
                  <a:pt x="4487" y="319"/>
                </a:lnTo>
                <a:lnTo>
                  <a:pt x="4487" y="462"/>
                </a:lnTo>
                <a:lnTo>
                  <a:pt x="4456" y="462"/>
                </a:lnTo>
                <a:lnTo>
                  <a:pt x="4456" y="498"/>
                </a:lnTo>
                <a:lnTo>
                  <a:pt x="4408" y="498"/>
                </a:lnTo>
                <a:lnTo>
                  <a:pt x="4408" y="531"/>
                </a:lnTo>
                <a:lnTo>
                  <a:pt x="4346" y="531"/>
                </a:lnTo>
                <a:lnTo>
                  <a:pt x="4346" y="480"/>
                </a:lnTo>
                <a:lnTo>
                  <a:pt x="4293" y="480"/>
                </a:lnTo>
                <a:lnTo>
                  <a:pt x="4293" y="511"/>
                </a:lnTo>
                <a:lnTo>
                  <a:pt x="4272" y="511"/>
                </a:lnTo>
                <a:lnTo>
                  <a:pt x="4272" y="559"/>
                </a:lnTo>
                <a:lnTo>
                  <a:pt x="4231" y="559"/>
                </a:lnTo>
                <a:lnTo>
                  <a:pt x="4231" y="455"/>
                </a:lnTo>
                <a:lnTo>
                  <a:pt x="4185" y="455"/>
                </a:lnTo>
                <a:lnTo>
                  <a:pt x="4185" y="479"/>
                </a:lnTo>
                <a:lnTo>
                  <a:pt x="4155" y="479"/>
                </a:lnTo>
                <a:lnTo>
                  <a:pt x="4155" y="503"/>
                </a:lnTo>
                <a:lnTo>
                  <a:pt x="4135" y="503"/>
                </a:lnTo>
                <a:lnTo>
                  <a:pt x="4135" y="523"/>
                </a:lnTo>
                <a:lnTo>
                  <a:pt x="4092" y="523"/>
                </a:lnTo>
                <a:lnTo>
                  <a:pt x="4092" y="397"/>
                </a:lnTo>
                <a:lnTo>
                  <a:pt x="4024" y="397"/>
                </a:lnTo>
                <a:lnTo>
                  <a:pt x="4024" y="378"/>
                </a:lnTo>
                <a:lnTo>
                  <a:pt x="3998" y="378"/>
                </a:lnTo>
                <a:lnTo>
                  <a:pt x="3998" y="341"/>
                </a:lnTo>
                <a:lnTo>
                  <a:pt x="3982" y="341"/>
                </a:lnTo>
                <a:lnTo>
                  <a:pt x="3982" y="312"/>
                </a:lnTo>
                <a:lnTo>
                  <a:pt x="3925" y="312"/>
                </a:lnTo>
                <a:lnTo>
                  <a:pt x="3925" y="334"/>
                </a:lnTo>
                <a:lnTo>
                  <a:pt x="3916" y="334"/>
                </a:lnTo>
                <a:lnTo>
                  <a:pt x="3916" y="360"/>
                </a:lnTo>
                <a:lnTo>
                  <a:pt x="3901" y="360"/>
                </a:lnTo>
                <a:lnTo>
                  <a:pt x="3901" y="527"/>
                </a:lnTo>
                <a:lnTo>
                  <a:pt x="3883" y="527"/>
                </a:lnTo>
                <a:lnTo>
                  <a:pt x="3883" y="402"/>
                </a:lnTo>
                <a:lnTo>
                  <a:pt x="3840" y="402"/>
                </a:lnTo>
                <a:lnTo>
                  <a:pt x="3840" y="384"/>
                </a:lnTo>
                <a:lnTo>
                  <a:pt x="3817" y="384"/>
                </a:lnTo>
                <a:lnTo>
                  <a:pt x="3817" y="406"/>
                </a:lnTo>
                <a:lnTo>
                  <a:pt x="3777" y="406"/>
                </a:lnTo>
                <a:lnTo>
                  <a:pt x="3777" y="221"/>
                </a:lnTo>
                <a:lnTo>
                  <a:pt x="3762" y="221"/>
                </a:lnTo>
                <a:lnTo>
                  <a:pt x="3762" y="191"/>
                </a:lnTo>
                <a:lnTo>
                  <a:pt x="3738" y="191"/>
                </a:lnTo>
                <a:lnTo>
                  <a:pt x="3738" y="221"/>
                </a:lnTo>
                <a:lnTo>
                  <a:pt x="3723" y="221"/>
                </a:lnTo>
                <a:lnTo>
                  <a:pt x="3723" y="521"/>
                </a:lnTo>
                <a:lnTo>
                  <a:pt x="3703" y="521"/>
                </a:lnTo>
                <a:lnTo>
                  <a:pt x="3703" y="485"/>
                </a:lnTo>
                <a:lnTo>
                  <a:pt x="3596" y="485"/>
                </a:lnTo>
                <a:lnTo>
                  <a:pt x="3596" y="134"/>
                </a:lnTo>
                <a:lnTo>
                  <a:pt x="3577" y="134"/>
                </a:lnTo>
                <a:lnTo>
                  <a:pt x="3577" y="120"/>
                </a:lnTo>
                <a:lnTo>
                  <a:pt x="3526" y="120"/>
                </a:lnTo>
                <a:lnTo>
                  <a:pt x="3526" y="215"/>
                </a:lnTo>
                <a:lnTo>
                  <a:pt x="3482" y="259"/>
                </a:lnTo>
                <a:lnTo>
                  <a:pt x="3482" y="285"/>
                </a:lnTo>
                <a:lnTo>
                  <a:pt x="3467" y="285"/>
                </a:lnTo>
                <a:lnTo>
                  <a:pt x="3467" y="355"/>
                </a:lnTo>
                <a:lnTo>
                  <a:pt x="3374" y="328"/>
                </a:lnTo>
                <a:lnTo>
                  <a:pt x="3374" y="554"/>
                </a:lnTo>
                <a:lnTo>
                  <a:pt x="3311" y="554"/>
                </a:lnTo>
                <a:lnTo>
                  <a:pt x="3311" y="532"/>
                </a:lnTo>
                <a:lnTo>
                  <a:pt x="3279" y="532"/>
                </a:lnTo>
                <a:lnTo>
                  <a:pt x="3279" y="502"/>
                </a:lnTo>
                <a:lnTo>
                  <a:pt x="3219" y="502"/>
                </a:lnTo>
                <a:lnTo>
                  <a:pt x="3219" y="283"/>
                </a:lnTo>
                <a:lnTo>
                  <a:pt x="3179" y="283"/>
                </a:lnTo>
                <a:lnTo>
                  <a:pt x="3179" y="263"/>
                </a:lnTo>
                <a:lnTo>
                  <a:pt x="3118" y="263"/>
                </a:lnTo>
                <a:lnTo>
                  <a:pt x="3118" y="304"/>
                </a:lnTo>
                <a:lnTo>
                  <a:pt x="3083" y="304"/>
                </a:lnTo>
                <a:lnTo>
                  <a:pt x="3083" y="354"/>
                </a:lnTo>
                <a:lnTo>
                  <a:pt x="2940" y="354"/>
                </a:lnTo>
                <a:lnTo>
                  <a:pt x="2940" y="404"/>
                </a:lnTo>
                <a:lnTo>
                  <a:pt x="2922" y="404"/>
                </a:lnTo>
                <a:lnTo>
                  <a:pt x="2922" y="589"/>
                </a:lnTo>
                <a:lnTo>
                  <a:pt x="2831" y="589"/>
                </a:lnTo>
                <a:lnTo>
                  <a:pt x="2831" y="571"/>
                </a:lnTo>
                <a:lnTo>
                  <a:pt x="2797" y="571"/>
                </a:lnTo>
                <a:lnTo>
                  <a:pt x="2797" y="521"/>
                </a:lnTo>
                <a:lnTo>
                  <a:pt x="2777" y="502"/>
                </a:lnTo>
                <a:lnTo>
                  <a:pt x="2673" y="502"/>
                </a:lnTo>
                <a:lnTo>
                  <a:pt x="2673" y="572"/>
                </a:lnTo>
                <a:lnTo>
                  <a:pt x="2641" y="572"/>
                </a:lnTo>
                <a:lnTo>
                  <a:pt x="2641" y="598"/>
                </a:lnTo>
                <a:lnTo>
                  <a:pt x="2525" y="598"/>
                </a:lnTo>
                <a:lnTo>
                  <a:pt x="2525" y="520"/>
                </a:lnTo>
                <a:lnTo>
                  <a:pt x="2489" y="520"/>
                </a:lnTo>
                <a:lnTo>
                  <a:pt x="2489" y="479"/>
                </a:lnTo>
                <a:lnTo>
                  <a:pt x="2468" y="479"/>
                </a:lnTo>
                <a:lnTo>
                  <a:pt x="2468" y="464"/>
                </a:lnTo>
                <a:lnTo>
                  <a:pt x="2384" y="464"/>
                </a:lnTo>
                <a:lnTo>
                  <a:pt x="2384" y="510"/>
                </a:lnTo>
                <a:lnTo>
                  <a:pt x="2363" y="510"/>
                </a:lnTo>
                <a:lnTo>
                  <a:pt x="2363" y="557"/>
                </a:lnTo>
                <a:lnTo>
                  <a:pt x="2328" y="557"/>
                </a:lnTo>
                <a:lnTo>
                  <a:pt x="2328" y="350"/>
                </a:lnTo>
                <a:lnTo>
                  <a:pt x="2146" y="350"/>
                </a:lnTo>
                <a:lnTo>
                  <a:pt x="2146" y="399"/>
                </a:lnTo>
                <a:lnTo>
                  <a:pt x="2037" y="399"/>
                </a:lnTo>
                <a:lnTo>
                  <a:pt x="2037" y="622"/>
                </a:lnTo>
                <a:lnTo>
                  <a:pt x="2021" y="622"/>
                </a:lnTo>
                <a:lnTo>
                  <a:pt x="2021" y="568"/>
                </a:lnTo>
                <a:lnTo>
                  <a:pt x="2009" y="568"/>
                </a:lnTo>
                <a:lnTo>
                  <a:pt x="2009" y="544"/>
                </a:lnTo>
                <a:lnTo>
                  <a:pt x="1953" y="544"/>
                </a:lnTo>
                <a:lnTo>
                  <a:pt x="1953" y="520"/>
                </a:lnTo>
                <a:lnTo>
                  <a:pt x="1940" y="520"/>
                </a:lnTo>
                <a:lnTo>
                  <a:pt x="1940" y="542"/>
                </a:lnTo>
                <a:lnTo>
                  <a:pt x="1901" y="542"/>
                </a:lnTo>
                <a:lnTo>
                  <a:pt x="1901" y="493"/>
                </a:lnTo>
                <a:lnTo>
                  <a:pt x="1883" y="433"/>
                </a:lnTo>
                <a:lnTo>
                  <a:pt x="1838" y="433"/>
                </a:lnTo>
                <a:lnTo>
                  <a:pt x="1838" y="551"/>
                </a:lnTo>
                <a:lnTo>
                  <a:pt x="1788" y="551"/>
                </a:lnTo>
                <a:lnTo>
                  <a:pt x="1788" y="587"/>
                </a:lnTo>
                <a:lnTo>
                  <a:pt x="1718" y="587"/>
                </a:lnTo>
                <a:lnTo>
                  <a:pt x="1718" y="557"/>
                </a:lnTo>
                <a:lnTo>
                  <a:pt x="1694" y="557"/>
                </a:lnTo>
                <a:lnTo>
                  <a:pt x="1694" y="589"/>
                </a:lnTo>
                <a:lnTo>
                  <a:pt x="1625" y="589"/>
                </a:lnTo>
                <a:lnTo>
                  <a:pt x="1625" y="615"/>
                </a:lnTo>
                <a:lnTo>
                  <a:pt x="1599" y="615"/>
                </a:lnTo>
                <a:lnTo>
                  <a:pt x="1599" y="637"/>
                </a:lnTo>
                <a:lnTo>
                  <a:pt x="1522" y="637"/>
                </a:lnTo>
                <a:lnTo>
                  <a:pt x="1522" y="613"/>
                </a:lnTo>
                <a:lnTo>
                  <a:pt x="1508" y="613"/>
                </a:lnTo>
                <a:lnTo>
                  <a:pt x="1508" y="479"/>
                </a:lnTo>
                <a:lnTo>
                  <a:pt x="1392" y="479"/>
                </a:lnTo>
                <a:lnTo>
                  <a:pt x="1392" y="572"/>
                </a:lnTo>
                <a:lnTo>
                  <a:pt x="1302" y="572"/>
                </a:lnTo>
                <a:lnTo>
                  <a:pt x="1302" y="538"/>
                </a:lnTo>
                <a:lnTo>
                  <a:pt x="1278" y="538"/>
                </a:lnTo>
                <a:lnTo>
                  <a:pt x="1278" y="514"/>
                </a:lnTo>
                <a:lnTo>
                  <a:pt x="1201" y="514"/>
                </a:lnTo>
                <a:lnTo>
                  <a:pt x="1201" y="610"/>
                </a:lnTo>
                <a:lnTo>
                  <a:pt x="1176" y="610"/>
                </a:lnTo>
                <a:lnTo>
                  <a:pt x="1176" y="594"/>
                </a:lnTo>
                <a:lnTo>
                  <a:pt x="1150" y="594"/>
                </a:lnTo>
                <a:lnTo>
                  <a:pt x="1150" y="551"/>
                </a:lnTo>
                <a:lnTo>
                  <a:pt x="1118" y="551"/>
                </a:lnTo>
                <a:lnTo>
                  <a:pt x="1118" y="645"/>
                </a:lnTo>
                <a:lnTo>
                  <a:pt x="1092" y="645"/>
                </a:lnTo>
                <a:lnTo>
                  <a:pt x="1092" y="616"/>
                </a:lnTo>
                <a:lnTo>
                  <a:pt x="939" y="616"/>
                </a:lnTo>
                <a:lnTo>
                  <a:pt x="939" y="566"/>
                </a:lnTo>
                <a:lnTo>
                  <a:pt x="923" y="566"/>
                </a:lnTo>
                <a:lnTo>
                  <a:pt x="923" y="544"/>
                </a:lnTo>
                <a:lnTo>
                  <a:pt x="896" y="544"/>
                </a:lnTo>
                <a:lnTo>
                  <a:pt x="896" y="501"/>
                </a:lnTo>
                <a:lnTo>
                  <a:pt x="845" y="501"/>
                </a:lnTo>
                <a:lnTo>
                  <a:pt x="845" y="553"/>
                </a:lnTo>
                <a:lnTo>
                  <a:pt x="750" y="553"/>
                </a:lnTo>
                <a:lnTo>
                  <a:pt x="750" y="576"/>
                </a:lnTo>
                <a:lnTo>
                  <a:pt x="733" y="576"/>
                </a:lnTo>
                <a:lnTo>
                  <a:pt x="733" y="613"/>
                </a:lnTo>
                <a:lnTo>
                  <a:pt x="680" y="613"/>
                </a:lnTo>
                <a:lnTo>
                  <a:pt x="680" y="574"/>
                </a:lnTo>
                <a:lnTo>
                  <a:pt x="560" y="574"/>
                </a:lnTo>
                <a:lnTo>
                  <a:pt x="560" y="605"/>
                </a:lnTo>
                <a:lnTo>
                  <a:pt x="502" y="605"/>
                </a:lnTo>
                <a:lnTo>
                  <a:pt x="502" y="557"/>
                </a:lnTo>
                <a:lnTo>
                  <a:pt x="475" y="557"/>
                </a:lnTo>
                <a:lnTo>
                  <a:pt x="475" y="511"/>
                </a:lnTo>
                <a:lnTo>
                  <a:pt x="440" y="511"/>
                </a:lnTo>
                <a:lnTo>
                  <a:pt x="440" y="485"/>
                </a:lnTo>
                <a:lnTo>
                  <a:pt x="373" y="485"/>
                </a:lnTo>
                <a:lnTo>
                  <a:pt x="373" y="510"/>
                </a:lnTo>
                <a:lnTo>
                  <a:pt x="316" y="510"/>
                </a:lnTo>
                <a:lnTo>
                  <a:pt x="316" y="527"/>
                </a:lnTo>
                <a:lnTo>
                  <a:pt x="293" y="527"/>
                </a:lnTo>
                <a:lnTo>
                  <a:pt x="293" y="562"/>
                </a:lnTo>
                <a:lnTo>
                  <a:pt x="280" y="562"/>
                </a:lnTo>
                <a:lnTo>
                  <a:pt x="280" y="614"/>
                </a:lnTo>
                <a:lnTo>
                  <a:pt x="100" y="614"/>
                </a:lnTo>
                <a:lnTo>
                  <a:pt x="100" y="663"/>
                </a:lnTo>
                <a:lnTo>
                  <a:pt x="0" y="663"/>
                </a:lnTo>
                <a:lnTo>
                  <a:pt x="0" y="1150"/>
                </a:lnTo>
                <a:lnTo>
                  <a:pt x="7679" y="1150"/>
                </a:lnTo>
                <a:lnTo>
                  <a:pt x="7679" y="512"/>
                </a:lnTo>
                <a:close/>
              </a:path>
            </a:pathLst>
          </a:custGeom>
          <a:solidFill>
            <a:srgbClr val="5706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 name="Google Shape;356;p53"/>
          <p:cNvSpPr txBox="1"/>
          <p:nvPr/>
        </p:nvSpPr>
        <p:spPr>
          <a:xfrm>
            <a:off x="435000" y="632250"/>
            <a:ext cx="8613300" cy="141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700">
              <a:solidFill>
                <a:srgbClr val="3C3830"/>
              </a:solidFill>
              <a:latin typeface="Raleway"/>
              <a:ea typeface="Raleway"/>
              <a:cs typeface="Raleway"/>
              <a:sym typeface="Raleway"/>
            </a:endParaRPr>
          </a:p>
          <a:p>
            <a:pPr indent="-336550" lvl="0" marL="457200" rtl="0" algn="l">
              <a:lnSpc>
                <a:spcPct val="115000"/>
              </a:lnSpc>
              <a:spcBef>
                <a:spcPts val="0"/>
              </a:spcBef>
              <a:spcAft>
                <a:spcPts val="0"/>
              </a:spcAft>
              <a:buClr>
                <a:srgbClr val="3C3830"/>
              </a:buClr>
              <a:buSzPts val="1700"/>
              <a:buFont typeface="Raleway"/>
              <a:buChar char="●"/>
            </a:pPr>
            <a:r>
              <a:rPr b="1" lang="en" sz="1700">
                <a:solidFill>
                  <a:srgbClr val="3C3830"/>
                </a:solidFill>
                <a:latin typeface="Raleway"/>
                <a:ea typeface="Raleway"/>
                <a:cs typeface="Raleway"/>
                <a:sym typeface="Raleway"/>
              </a:rPr>
              <a:t>Linear Regression: </a:t>
            </a:r>
            <a:r>
              <a:rPr lang="en" sz="1500">
                <a:solidFill>
                  <a:schemeClr val="dk2"/>
                </a:solidFill>
                <a:latin typeface="Raleway"/>
                <a:ea typeface="Raleway"/>
                <a:cs typeface="Raleway"/>
                <a:sym typeface="Raleway"/>
              </a:rPr>
              <a:t>serving as a good baseline</a:t>
            </a:r>
            <a:r>
              <a:rPr lang="en" sz="2100">
                <a:solidFill>
                  <a:srgbClr val="3C3830"/>
                </a:solidFill>
                <a:latin typeface="Raleway"/>
                <a:ea typeface="Raleway"/>
                <a:cs typeface="Raleway"/>
                <a:sym typeface="Raleway"/>
              </a:rPr>
              <a:t> </a:t>
            </a:r>
            <a:endParaRPr sz="2100">
              <a:solidFill>
                <a:srgbClr val="3C3830"/>
              </a:solidFill>
              <a:latin typeface="Raleway"/>
              <a:ea typeface="Raleway"/>
              <a:cs typeface="Raleway"/>
              <a:sym typeface="Raleway"/>
            </a:endParaRPr>
          </a:p>
          <a:p>
            <a:pPr indent="-336550" lvl="0" marL="457200" rtl="0" algn="l">
              <a:lnSpc>
                <a:spcPct val="115000"/>
              </a:lnSpc>
              <a:spcBef>
                <a:spcPts val="0"/>
              </a:spcBef>
              <a:spcAft>
                <a:spcPts val="0"/>
              </a:spcAft>
              <a:buClr>
                <a:srgbClr val="3C3830"/>
              </a:buClr>
              <a:buSzPts val="1700"/>
              <a:buFont typeface="Raleway"/>
              <a:buChar char="●"/>
            </a:pPr>
            <a:r>
              <a:rPr b="1" lang="en" sz="1700">
                <a:solidFill>
                  <a:srgbClr val="3C3830"/>
                </a:solidFill>
                <a:latin typeface="Raleway"/>
                <a:ea typeface="Raleway"/>
                <a:cs typeface="Raleway"/>
                <a:sym typeface="Raleway"/>
              </a:rPr>
              <a:t>Neural Network: </a:t>
            </a:r>
            <a:r>
              <a:rPr lang="en" sz="1100">
                <a:solidFill>
                  <a:schemeClr val="dk2"/>
                </a:solidFill>
                <a:latin typeface="Raleway"/>
                <a:ea typeface="Raleway"/>
                <a:cs typeface="Raleway"/>
                <a:sym typeface="Raleway"/>
              </a:rPr>
              <a:t> </a:t>
            </a:r>
            <a:r>
              <a:rPr lang="en" sz="1500">
                <a:solidFill>
                  <a:schemeClr val="dk2"/>
                </a:solidFill>
                <a:latin typeface="Raleway"/>
                <a:ea typeface="Raleway"/>
                <a:cs typeface="Raleway"/>
                <a:sym typeface="Raleway"/>
              </a:rPr>
              <a:t>using two fully-connected layers with ReLu as the activation function</a:t>
            </a:r>
            <a:endParaRPr sz="2100">
              <a:solidFill>
                <a:srgbClr val="3C3830"/>
              </a:solidFill>
              <a:latin typeface="Raleway"/>
              <a:ea typeface="Raleway"/>
              <a:cs typeface="Raleway"/>
              <a:sym typeface="Raleway"/>
            </a:endParaRPr>
          </a:p>
          <a:p>
            <a:pPr indent="-336550" lvl="0" marL="457200" rtl="0" algn="l">
              <a:lnSpc>
                <a:spcPct val="115000"/>
              </a:lnSpc>
              <a:spcBef>
                <a:spcPts val="0"/>
              </a:spcBef>
              <a:spcAft>
                <a:spcPts val="0"/>
              </a:spcAft>
              <a:buClr>
                <a:srgbClr val="3C3830"/>
              </a:buClr>
              <a:buSzPts val="1700"/>
              <a:buFont typeface="Raleway"/>
              <a:buChar char="●"/>
            </a:pPr>
            <a:r>
              <a:rPr b="1" lang="en" sz="1700">
                <a:solidFill>
                  <a:srgbClr val="3C3830"/>
                </a:solidFill>
                <a:latin typeface="Raleway"/>
                <a:ea typeface="Raleway"/>
                <a:cs typeface="Raleway"/>
                <a:sym typeface="Raleway"/>
              </a:rPr>
              <a:t>Recurrent Neural Network: </a:t>
            </a:r>
            <a:r>
              <a:rPr lang="en">
                <a:solidFill>
                  <a:schemeClr val="dk2"/>
                </a:solidFill>
                <a:latin typeface="Raleway"/>
                <a:ea typeface="Raleway"/>
                <a:cs typeface="Raleway"/>
                <a:sym typeface="Raleway"/>
              </a:rPr>
              <a:t>using temporal data, giving the best performance </a:t>
            </a:r>
            <a:endParaRPr sz="1500">
              <a:solidFill>
                <a:srgbClr val="3C3830"/>
              </a:solidFill>
              <a:latin typeface="Raleway"/>
              <a:ea typeface="Raleway"/>
              <a:cs typeface="Raleway"/>
              <a:sym typeface="Raleway"/>
            </a:endParaRPr>
          </a:p>
        </p:txBody>
      </p:sp>
      <p:sp>
        <p:nvSpPr>
          <p:cNvPr id="357" name="Google Shape;357;p53"/>
          <p:cNvSpPr txBox="1"/>
          <p:nvPr/>
        </p:nvSpPr>
        <p:spPr>
          <a:xfrm>
            <a:off x="106325" y="259200"/>
            <a:ext cx="24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58" name="Google Shape;358;p53"/>
          <p:cNvSpPr txBox="1"/>
          <p:nvPr/>
        </p:nvSpPr>
        <p:spPr>
          <a:xfrm>
            <a:off x="1717800" y="67425"/>
            <a:ext cx="570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Raleway"/>
                <a:ea typeface="Raleway"/>
                <a:cs typeface="Raleway"/>
                <a:sym typeface="Raleway"/>
              </a:rPr>
              <a:t>Methodology</a:t>
            </a:r>
            <a:endParaRPr b="1" sz="3500">
              <a:latin typeface="Raleway"/>
              <a:ea typeface="Raleway"/>
              <a:cs typeface="Raleway"/>
              <a:sym typeface="Raleway"/>
            </a:endParaRPr>
          </a:p>
        </p:txBody>
      </p:sp>
      <p:graphicFrame>
        <p:nvGraphicFramePr>
          <p:cNvPr id="359" name="Google Shape;359;p53"/>
          <p:cNvGraphicFramePr/>
          <p:nvPr/>
        </p:nvGraphicFramePr>
        <p:xfrm>
          <a:off x="4719100" y="3466188"/>
          <a:ext cx="3000000" cy="3000000"/>
        </p:xfrm>
        <a:graphic>
          <a:graphicData uri="http://schemas.openxmlformats.org/drawingml/2006/table">
            <a:tbl>
              <a:tblPr>
                <a:noFill/>
                <a:tableStyleId>{662CE367-90A9-41DC-8EF8-56CEEE5A3C03}</a:tableStyleId>
              </a:tblPr>
              <a:tblGrid>
                <a:gridCol w="1979575"/>
                <a:gridCol w="1546350"/>
              </a:tblGrid>
              <a:tr h="12700">
                <a:tc>
                  <a:txBody>
                    <a:bodyPr/>
                    <a:lstStyle/>
                    <a:p>
                      <a:pPr indent="0" lvl="0" marL="0" rtl="0" algn="l">
                        <a:spcBef>
                          <a:spcPts val="0"/>
                        </a:spcBef>
                        <a:spcAft>
                          <a:spcPts val="0"/>
                        </a:spcAft>
                        <a:buNone/>
                      </a:pPr>
                      <a:r>
                        <a:rPr lang="en" sz="1100">
                          <a:solidFill>
                            <a:schemeClr val="lt1"/>
                          </a:solidFill>
                          <a:latin typeface="Raleway"/>
                          <a:ea typeface="Raleway"/>
                          <a:cs typeface="Raleway"/>
                          <a:sym typeface="Raleway"/>
                        </a:rPr>
                        <a:t>Model</a:t>
                      </a:r>
                      <a:endParaRPr sz="1100">
                        <a:solidFill>
                          <a:schemeClr val="lt1"/>
                        </a:solidFill>
                        <a:latin typeface="Raleway"/>
                        <a:ea typeface="Raleway"/>
                        <a:cs typeface="Raleway"/>
                        <a:sym typeface="Raleway"/>
                      </a:endParaRPr>
                    </a:p>
                  </a:txBody>
                  <a:tcPr marT="63500" marB="63500" marR="63500" marL="63500">
                    <a:solidFill>
                      <a:schemeClr val="dk1"/>
                    </a:solidFill>
                  </a:tcPr>
                </a:tc>
                <a:tc>
                  <a:txBody>
                    <a:bodyPr/>
                    <a:lstStyle/>
                    <a:p>
                      <a:pPr indent="0" lvl="0" marL="0" rtl="0" algn="l">
                        <a:spcBef>
                          <a:spcPts val="0"/>
                        </a:spcBef>
                        <a:spcAft>
                          <a:spcPts val="0"/>
                        </a:spcAft>
                        <a:buNone/>
                      </a:pPr>
                      <a:r>
                        <a:rPr lang="en" sz="1100">
                          <a:solidFill>
                            <a:schemeClr val="lt1"/>
                          </a:solidFill>
                          <a:latin typeface="Raleway"/>
                          <a:ea typeface="Raleway"/>
                          <a:cs typeface="Raleway"/>
                          <a:sym typeface="Raleway"/>
                        </a:rPr>
                        <a:t>Test loss</a:t>
                      </a:r>
                      <a:endParaRPr sz="1100">
                        <a:solidFill>
                          <a:schemeClr val="lt1"/>
                        </a:solidFill>
                        <a:latin typeface="Raleway"/>
                        <a:ea typeface="Raleway"/>
                        <a:cs typeface="Raleway"/>
                        <a:sym typeface="Raleway"/>
                      </a:endParaRPr>
                    </a:p>
                  </a:txBody>
                  <a:tcPr marT="63500" marB="63500" marR="63500" marL="63500">
                    <a:lnB cap="flat" cmpd="sng" w="12700">
                      <a:solidFill>
                        <a:srgbClr val="000000"/>
                      </a:solidFill>
                      <a:prstDash val="solid"/>
                      <a:round/>
                      <a:headEnd len="sm" w="sm" type="none"/>
                      <a:tailEnd len="sm" w="sm" type="none"/>
                    </a:lnB>
                    <a:solidFill>
                      <a:schemeClr val="dk1"/>
                    </a:solidFill>
                  </a:tcPr>
                </a:tc>
              </a:tr>
              <a:tr h="12700">
                <a:tc>
                  <a:txBody>
                    <a:bodyPr/>
                    <a:lstStyle/>
                    <a:p>
                      <a:pPr indent="0" lvl="0" marL="0" rtl="0" algn="l">
                        <a:lnSpc>
                          <a:spcPct val="115000"/>
                        </a:lnSpc>
                        <a:spcBef>
                          <a:spcPts val="0"/>
                        </a:spcBef>
                        <a:spcAft>
                          <a:spcPts val="0"/>
                        </a:spcAft>
                        <a:buNone/>
                      </a:pPr>
                      <a:r>
                        <a:rPr lang="en" sz="1100">
                          <a:latin typeface="Raleway"/>
                          <a:ea typeface="Raleway"/>
                          <a:cs typeface="Raleway"/>
                          <a:sym typeface="Raleway"/>
                        </a:rPr>
                        <a:t>Linear Regression</a:t>
                      </a:r>
                      <a:endParaRPr sz="1100">
                        <a:latin typeface="Raleway"/>
                        <a:ea typeface="Raleway"/>
                        <a:cs typeface="Raleway"/>
                        <a:sym typeface="Raleway"/>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Raleway"/>
                          <a:ea typeface="Raleway"/>
                          <a:cs typeface="Raleway"/>
                          <a:sym typeface="Raleway"/>
                        </a:rPr>
                        <a:t>12.32</a:t>
                      </a:r>
                      <a:endParaRPr sz="1100">
                        <a:latin typeface="Raleway"/>
                        <a:ea typeface="Raleway"/>
                        <a:cs typeface="Raleway"/>
                        <a:sym typeface="Raleway"/>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115000"/>
                        </a:lnSpc>
                        <a:spcBef>
                          <a:spcPts val="0"/>
                        </a:spcBef>
                        <a:spcAft>
                          <a:spcPts val="0"/>
                        </a:spcAft>
                        <a:buNone/>
                      </a:pPr>
                      <a:r>
                        <a:rPr lang="en" sz="1100">
                          <a:latin typeface="Raleway"/>
                          <a:ea typeface="Raleway"/>
                          <a:cs typeface="Raleway"/>
                          <a:sym typeface="Raleway"/>
                        </a:rPr>
                        <a:t>Neural Network</a:t>
                      </a:r>
                      <a:endParaRPr sz="1100">
                        <a:latin typeface="Raleway"/>
                        <a:ea typeface="Raleway"/>
                        <a:cs typeface="Raleway"/>
                        <a:sym typeface="Raleway"/>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Raleway"/>
                          <a:ea typeface="Raleway"/>
                          <a:cs typeface="Raleway"/>
                          <a:sym typeface="Raleway"/>
                        </a:rPr>
                        <a:t>4.14</a:t>
                      </a:r>
                      <a:endParaRPr sz="1100">
                        <a:latin typeface="Raleway"/>
                        <a:ea typeface="Raleway"/>
                        <a:cs typeface="Raleway"/>
                        <a:sym typeface="Raleway"/>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latin typeface="Raleway"/>
                          <a:ea typeface="Raleway"/>
                          <a:cs typeface="Raleway"/>
                          <a:sym typeface="Raleway"/>
                        </a:rPr>
                        <a:t>RNN</a:t>
                      </a:r>
                      <a:endParaRPr sz="1100">
                        <a:latin typeface="Raleway"/>
                        <a:ea typeface="Raleway"/>
                        <a:cs typeface="Raleway"/>
                        <a:sym typeface="Raleway"/>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Raleway"/>
                          <a:ea typeface="Raleway"/>
                          <a:cs typeface="Raleway"/>
                          <a:sym typeface="Raleway"/>
                        </a:rPr>
                        <a:t>2.83</a:t>
                      </a:r>
                      <a:endParaRPr sz="1100">
                        <a:latin typeface="Raleway"/>
                        <a:ea typeface="Raleway"/>
                        <a:cs typeface="Raleway"/>
                        <a:sym typeface="Raleway"/>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360" name="Google Shape;360;p53"/>
          <p:cNvPicPr preferRelativeResize="0"/>
          <p:nvPr/>
        </p:nvPicPr>
        <p:blipFill>
          <a:blip r:embed="rId4">
            <a:alphaModFix/>
          </a:blip>
          <a:stretch>
            <a:fillRect/>
          </a:stretch>
        </p:blipFill>
        <p:spPr>
          <a:xfrm>
            <a:off x="751250" y="3195200"/>
            <a:ext cx="2985649" cy="1621475"/>
          </a:xfrm>
          <a:prstGeom prst="rect">
            <a:avLst/>
          </a:prstGeom>
          <a:noFill/>
          <a:ln>
            <a:noFill/>
          </a:ln>
        </p:spPr>
      </p:pic>
      <p:pic>
        <p:nvPicPr>
          <p:cNvPr id="361" name="Google Shape;361;p53"/>
          <p:cNvPicPr preferRelativeResize="0"/>
          <p:nvPr/>
        </p:nvPicPr>
        <p:blipFill>
          <a:blip r:embed="rId5">
            <a:alphaModFix/>
          </a:blip>
          <a:stretch>
            <a:fillRect/>
          </a:stretch>
        </p:blipFill>
        <p:spPr>
          <a:xfrm>
            <a:off x="751250" y="2177841"/>
            <a:ext cx="3075675" cy="943208"/>
          </a:xfrm>
          <a:prstGeom prst="rect">
            <a:avLst/>
          </a:prstGeom>
          <a:noFill/>
          <a:ln>
            <a:noFill/>
          </a:ln>
        </p:spPr>
      </p:pic>
      <p:pic>
        <p:nvPicPr>
          <p:cNvPr id="362" name="Google Shape;362;p53"/>
          <p:cNvPicPr preferRelativeResize="0"/>
          <p:nvPr/>
        </p:nvPicPr>
        <p:blipFill>
          <a:blip r:embed="rId6">
            <a:alphaModFix/>
          </a:blip>
          <a:stretch>
            <a:fillRect/>
          </a:stretch>
        </p:blipFill>
        <p:spPr>
          <a:xfrm>
            <a:off x="4775800" y="2137582"/>
            <a:ext cx="2696189" cy="1173125"/>
          </a:xfrm>
          <a:prstGeom prst="rect">
            <a:avLst/>
          </a:prstGeom>
          <a:noFill/>
          <a:ln>
            <a:noFill/>
          </a:ln>
        </p:spPr>
      </p:pic>
      <p:sp>
        <p:nvSpPr>
          <p:cNvPr id="363" name="Google Shape;363;p53"/>
          <p:cNvSpPr txBox="1"/>
          <p:nvPr/>
        </p:nvSpPr>
        <p:spPr>
          <a:xfrm>
            <a:off x="3072000" y="21375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2"/>
                </a:solidFill>
                <a:latin typeface="Raleway"/>
                <a:ea typeface="Raleway"/>
                <a:cs typeface="Raleway"/>
                <a:sym typeface="Raleway"/>
              </a:rPr>
              <a:t>LR </a:t>
            </a:r>
            <a:endParaRPr sz="1000"/>
          </a:p>
        </p:txBody>
      </p:sp>
      <p:sp>
        <p:nvSpPr>
          <p:cNvPr id="364" name="Google Shape;364;p53"/>
          <p:cNvSpPr txBox="1"/>
          <p:nvPr/>
        </p:nvSpPr>
        <p:spPr>
          <a:xfrm>
            <a:off x="3072000" y="3246738"/>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2"/>
                </a:solidFill>
                <a:latin typeface="Raleway"/>
                <a:ea typeface="Raleway"/>
                <a:cs typeface="Raleway"/>
                <a:sym typeface="Raleway"/>
              </a:rPr>
              <a:t>RNN </a:t>
            </a:r>
            <a:endParaRPr sz="1000"/>
          </a:p>
        </p:txBody>
      </p:sp>
      <p:sp>
        <p:nvSpPr>
          <p:cNvPr id="365" name="Google Shape;365;p53"/>
          <p:cNvSpPr txBox="1"/>
          <p:nvPr/>
        </p:nvSpPr>
        <p:spPr>
          <a:xfrm>
            <a:off x="6346225" y="2137563"/>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2"/>
                </a:solidFill>
                <a:latin typeface="Raleway"/>
                <a:ea typeface="Raleway"/>
                <a:cs typeface="Raleway"/>
                <a:sym typeface="Raleway"/>
              </a:rPr>
              <a:t>NN </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4"/>
          <p:cNvPicPr preferRelativeResize="0"/>
          <p:nvPr/>
        </p:nvPicPr>
        <p:blipFill rotWithShape="1">
          <a:blip r:embed="rId3">
            <a:alphaModFix amt="30000"/>
          </a:blip>
          <a:srcRect b="0" l="0" r="0" t="0"/>
          <a:stretch/>
        </p:blipFill>
        <p:spPr>
          <a:xfrm flipH="1" rot="10800000">
            <a:off x="4262524" y="-3"/>
            <a:ext cx="4881477" cy="2397375"/>
          </a:xfrm>
          <a:prstGeom prst="rect">
            <a:avLst/>
          </a:prstGeom>
          <a:noFill/>
          <a:ln>
            <a:noFill/>
          </a:ln>
        </p:spPr>
      </p:pic>
      <p:sp>
        <p:nvSpPr>
          <p:cNvPr id="371" name="Google Shape;371;p54"/>
          <p:cNvSpPr/>
          <p:nvPr/>
        </p:nvSpPr>
        <p:spPr>
          <a:xfrm>
            <a:off x="0" y="4604700"/>
            <a:ext cx="9144000" cy="538801"/>
          </a:xfrm>
          <a:custGeom>
            <a:rect b="b" l="l" r="r" t="t"/>
            <a:pathLst>
              <a:path extrusionOk="0" h="1150" w="7679">
                <a:moveTo>
                  <a:pt x="7679" y="512"/>
                </a:moveTo>
                <a:lnTo>
                  <a:pt x="7608" y="512"/>
                </a:lnTo>
                <a:lnTo>
                  <a:pt x="7608" y="480"/>
                </a:lnTo>
                <a:lnTo>
                  <a:pt x="7511" y="480"/>
                </a:lnTo>
                <a:lnTo>
                  <a:pt x="7511" y="518"/>
                </a:lnTo>
                <a:lnTo>
                  <a:pt x="7489" y="518"/>
                </a:lnTo>
                <a:lnTo>
                  <a:pt x="7489" y="555"/>
                </a:lnTo>
                <a:lnTo>
                  <a:pt x="7465" y="555"/>
                </a:lnTo>
                <a:lnTo>
                  <a:pt x="7465" y="464"/>
                </a:lnTo>
                <a:lnTo>
                  <a:pt x="7401" y="464"/>
                </a:lnTo>
                <a:lnTo>
                  <a:pt x="7401" y="433"/>
                </a:lnTo>
                <a:lnTo>
                  <a:pt x="7379" y="433"/>
                </a:lnTo>
                <a:lnTo>
                  <a:pt x="7379" y="395"/>
                </a:lnTo>
                <a:lnTo>
                  <a:pt x="7307" y="395"/>
                </a:lnTo>
                <a:lnTo>
                  <a:pt x="7307" y="442"/>
                </a:lnTo>
                <a:lnTo>
                  <a:pt x="7285" y="442"/>
                </a:lnTo>
                <a:lnTo>
                  <a:pt x="7285" y="510"/>
                </a:lnTo>
                <a:lnTo>
                  <a:pt x="7253" y="510"/>
                </a:lnTo>
                <a:lnTo>
                  <a:pt x="7253" y="362"/>
                </a:lnTo>
                <a:lnTo>
                  <a:pt x="7236" y="362"/>
                </a:lnTo>
                <a:lnTo>
                  <a:pt x="7236" y="326"/>
                </a:lnTo>
                <a:lnTo>
                  <a:pt x="7175" y="326"/>
                </a:lnTo>
                <a:lnTo>
                  <a:pt x="7175" y="425"/>
                </a:lnTo>
                <a:lnTo>
                  <a:pt x="7164" y="425"/>
                </a:lnTo>
                <a:lnTo>
                  <a:pt x="7164" y="523"/>
                </a:lnTo>
                <a:lnTo>
                  <a:pt x="7140" y="548"/>
                </a:lnTo>
                <a:lnTo>
                  <a:pt x="7140" y="576"/>
                </a:lnTo>
                <a:lnTo>
                  <a:pt x="7114" y="576"/>
                </a:lnTo>
                <a:lnTo>
                  <a:pt x="7114" y="532"/>
                </a:lnTo>
                <a:lnTo>
                  <a:pt x="7098" y="518"/>
                </a:lnTo>
                <a:lnTo>
                  <a:pt x="7098" y="484"/>
                </a:lnTo>
                <a:lnTo>
                  <a:pt x="6977" y="484"/>
                </a:lnTo>
                <a:lnTo>
                  <a:pt x="6977" y="537"/>
                </a:lnTo>
                <a:lnTo>
                  <a:pt x="6932" y="537"/>
                </a:lnTo>
                <a:lnTo>
                  <a:pt x="6905" y="585"/>
                </a:lnTo>
                <a:lnTo>
                  <a:pt x="6862" y="585"/>
                </a:lnTo>
                <a:lnTo>
                  <a:pt x="6862" y="551"/>
                </a:lnTo>
                <a:lnTo>
                  <a:pt x="6832" y="551"/>
                </a:lnTo>
                <a:lnTo>
                  <a:pt x="6832" y="585"/>
                </a:lnTo>
                <a:lnTo>
                  <a:pt x="6790" y="585"/>
                </a:lnTo>
                <a:lnTo>
                  <a:pt x="6790" y="649"/>
                </a:lnTo>
                <a:lnTo>
                  <a:pt x="6767" y="649"/>
                </a:lnTo>
                <a:lnTo>
                  <a:pt x="6767" y="532"/>
                </a:lnTo>
                <a:lnTo>
                  <a:pt x="6680" y="532"/>
                </a:lnTo>
                <a:lnTo>
                  <a:pt x="6680" y="464"/>
                </a:lnTo>
                <a:lnTo>
                  <a:pt x="6652" y="464"/>
                </a:lnTo>
                <a:lnTo>
                  <a:pt x="6652" y="437"/>
                </a:lnTo>
                <a:lnTo>
                  <a:pt x="6576" y="437"/>
                </a:lnTo>
                <a:lnTo>
                  <a:pt x="6576" y="385"/>
                </a:lnTo>
                <a:lnTo>
                  <a:pt x="6404" y="385"/>
                </a:lnTo>
                <a:lnTo>
                  <a:pt x="6404" y="378"/>
                </a:lnTo>
                <a:lnTo>
                  <a:pt x="6374" y="378"/>
                </a:lnTo>
                <a:lnTo>
                  <a:pt x="6374" y="216"/>
                </a:lnTo>
                <a:lnTo>
                  <a:pt x="6351" y="216"/>
                </a:lnTo>
                <a:lnTo>
                  <a:pt x="6351" y="77"/>
                </a:lnTo>
                <a:lnTo>
                  <a:pt x="6273" y="0"/>
                </a:lnTo>
                <a:lnTo>
                  <a:pt x="6252" y="0"/>
                </a:lnTo>
                <a:lnTo>
                  <a:pt x="6172" y="81"/>
                </a:lnTo>
                <a:lnTo>
                  <a:pt x="6172" y="371"/>
                </a:lnTo>
                <a:lnTo>
                  <a:pt x="6153" y="371"/>
                </a:lnTo>
                <a:lnTo>
                  <a:pt x="6153" y="437"/>
                </a:lnTo>
                <a:lnTo>
                  <a:pt x="6118" y="437"/>
                </a:lnTo>
                <a:lnTo>
                  <a:pt x="6118" y="416"/>
                </a:lnTo>
                <a:lnTo>
                  <a:pt x="6099" y="416"/>
                </a:lnTo>
                <a:lnTo>
                  <a:pt x="6099" y="403"/>
                </a:lnTo>
                <a:lnTo>
                  <a:pt x="6066" y="403"/>
                </a:lnTo>
                <a:lnTo>
                  <a:pt x="6066" y="434"/>
                </a:lnTo>
                <a:lnTo>
                  <a:pt x="6009" y="434"/>
                </a:lnTo>
                <a:lnTo>
                  <a:pt x="6009" y="341"/>
                </a:lnTo>
                <a:lnTo>
                  <a:pt x="5992" y="341"/>
                </a:lnTo>
                <a:lnTo>
                  <a:pt x="5992" y="285"/>
                </a:lnTo>
                <a:lnTo>
                  <a:pt x="5852" y="285"/>
                </a:lnTo>
                <a:lnTo>
                  <a:pt x="5852" y="389"/>
                </a:lnTo>
                <a:lnTo>
                  <a:pt x="5744" y="389"/>
                </a:lnTo>
                <a:lnTo>
                  <a:pt x="5744" y="454"/>
                </a:lnTo>
                <a:lnTo>
                  <a:pt x="5697" y="454"/>
                </a:lnTo>
                <a:lnTo>
                  <a:pt x="5697" y="512"/>
                </a:lnTo>
                <a:lnTo>
                  <a:pt x="5640" y="512"/>
                </a:lnTo>
                <a:lnTo>
                  <a:pt x="5640" y="397"/>
                </a:lnTo>
                <a:lnTo>
                  <a:pt x="5613" y="397"/>
                </a:lnTo>
                <a:lnTo>
                  <a:pt x="5613" y="312"/>
                </a:lnTo>
                <a:lnTo>
                  <a:pt x="5539" y="312"/>
                </a:lnTo>
                <a:lnTo>
                  <a:pt x="5539" y="341"/>
                </a:lnTo>
                <a:lnTo>
                  <a:pt x="5452" y="341"/>
                </a:lnTo>
                <a:lnTo>
                  <a:pt x="5437" y="378"/>
                </a:lnTo>
                <a:lnTo>
                  <a:pt x="5437" y="506"/>
                </a:lnTo>
                <a:lnTo>
                  <a:pt x="5405" y="506"/>
                </a:lnTo>
                <a:lnTo>
                  <a:pt x="5405" y="438"/>
                </a:lnTo>
                <a:lnTo>
                  <a:pt x="5393" y="438"/>
                </a:lnTo>
                <a:lnTo>
                  <a:pt x="5393" y="408"/>
                </a:lnTo>
                <a:lnTo>
                  <a:pt x="5352" y="408"/>
                </a:lnTo>
                <a:lnTo>
                  <a:pt x="5352" y="442"/>
                </a:lnTo>
                <a:lnTo>
                  <a:pt x="5336" y="442"/>
                </a:lnTo>
                <a:lnTo>
                  <a:pt x="5336" y="472"/>
                </a:lnTo>
                <a:lnTo>
                  <a:pt x="5328" y="472"/>
                </a:lnTo>
                <a:lnTo>
                  <a:pt x="5328" y="535"/>
                </a:lnTo>
                <a:lnTo>
                  <a:pt x="5296" y="535"/>
                </a:lnTo>
                <a:lnTo>
                  <a:pt x="5296" y="515"/>
                </a:lnTo>
                <a:lnTo>
                  <a:pt x="5129" y="515"/>
                </a:lnTo>
                <a:lnTo>
                  <a:pt x="5129" y="571"/>
                </a:lnTo>
                <a:lnTo>
                  <a:pt x="5089" y="571"/>
                </a:lnTo>
                <a:lnTo>
                  <a:pt x="5089" y="515"/>
                </a:lnTo>
                <a:lnTo>
                  <a:pt x="5022" y="515"/>
                </a:lnTo>
                <a:lnTo>
                  <a:pt x="5022" y="598"/>
                </a:lnTo>
                <a:lnTo>
                  <a:pt x="4998" y="598"/>
                </a:lnTo>
                <a:lnTo>
                  <a:pt x="4998" y="559"/>
                </a:lnTo>
                <a:lnTo>
                  <a:pt x="4955" y="559"/>
                </a:lnTo>
                <a:lnTo>
                  <a:pt x="4955" y="544"/>
                </a:lnTo>
                <a:lnTo>
                  <a:pt x="4901" y="544"/>
                </a:lnTo>
                <a:lnTo>
                  <a:pt x="4901" y="485"/>
                </a:lnTo>
                <a:lnTo>
                  <a:pt x="4883" y="485"/>
                </a:lnTo>
                <a:lnTo>
                  <a:pt x="4883" y="440"/>
                </a:lnTo>
                <a:lnTo>
                  <a:pt x="4863" y="440"/>
                </a:lnTo>
                <a:lnTo>
                  <a:pt x="4863" y="395"/>
                </a:lnTo>
                <a:lnTo>
                  <a:pt x="4838" y="395"/>
                </a:lnTo>
                <a:lnTo>
                  <a:pt x="4838" y="581"/>
                </a:lnTo>
                <a:lnTo>
                  <a:pt x="4807" y="581"/>
                </a:lnTo>
                <a:lnTo>
                  <a:pt x="4807" y="557"/>
                </a:lnTo>
                <a:lnTo>
                  <a:pt x="4772" y="557"/>
                </a:lnTo>
                <a:lnTo>
                  <a:pt x="4772" y="445"/>
                </a:lnTo>
                <a:lnTo>
                  <a:pt x="4759" y="445"/>
                </a:lnTo>
                <a:lnTo>
                  <a:pt x="4759" y="488"/>
                </a:lnTo>
                <a:lnTo>
                  <a:pt x="4730" y="488"/>
                </a:lnTo>
                <a:lnTo>
                  <a:pt x="4730" y="525"/>
                </a:lnTo>
                <a:lnTo>
                  <a:pt x="4672" y="525"/>
                </a:lnTo>
                <a:lnTo>
                  <a:pt x="4672" y="463"/>
                </a:lnTo>
                <a:lnTo>
                  <a:pt x="4602" y="463"/>
                </a:lnTo>
                <a:lnTo>
                  <a:pt x="4602" y="319"/>
                </a:lnTo>
                <a:lnTo>
                  <a:pt x="4487" y="319"/>
                </a:lnTo>
                <a:lnTo>
                  <a:pt x="4487" y="462"/>
                </a:lnTo>
                <a:lnTo>
                  <a:pt x="4456" y="462"/>
                </a:lnTo>
                <a:lnTo>
                  <a:pt x="4456" y="498"/>
                </a:lnTo>
                <a:lnTo>
                  <a:pt x="4408" y="498"/>
                </a:lnTo>
                <a:lnTo>
                  <a:pt x="4408" y="531"/>
                </a:lnTo>
                <a:lnTo>
                  <a:pt x="4346" y="531"/>
                </a:lnTo>
                <a:lnTo>
                  <a:pt x="4346" y="480"/>
                </a:lnTo>
                <a:lnTo>
                  <a:pt x="4293" y="480"/>
                </a:lnTo>
                <a:lnTo>
                  <a:pt x="4293" y="511"/>
                </a:lnTo>
                <a:lnTo>
                  <a:pt x="4272" y="511"/>
                </a:lnTo>
                <a:lnTo>
                  <a:pt x="4272" y="559"/>
                </a:lnTo>
                <a:lnTo>
                  <a:pt x="4231" y="559"/>
                </a:lnTo>
                <a:lnTo>
                  <a:pt x="4231" y="455"/>
                </a:lnTo>
                <a:lnTo>
                  <a:pt x="4185" y="455"/>
                </a:lnTo>
                <a:lnTo>
                  <a:pt x="4185" y="479"/>
                </a:lnTo>
                <a:lnTo>
                  <a:pt x="4155" y="479"/>
                </a:lnTo>
                <a:lnTo>
                  <a:pt x="4155" y="503"/>
                </a:lnTo>
                <a:lnTo>
                  <a:pt x="4135" y="503"/>
                </a:lnTo>
                <a:lnTo>
                  <a:pt x="4135" y="523"/>
                </a:lnTo>
                <a:lnTo>
                  <a:pt x="4092" y="523"/>
                </a:lnTo>
                <a:lnTo>
                  <a:pt x="4092" y="397"/>
                </a:lnTo>
                <a:lnTo>
                  <a:pt x="4024" y="397"/>
                </a:lnTo>
                <a:lnTo>
                  <a:pt x="4024" y="378"/>
                </a:lnTo>
                <a:lnTo>
                  <a:pt x="3998" y="378"/>
                </a:lnTo>
                <a:lnTo>
                  <a:pt x="3998" y="341"/>
                </a:lnTo>
                <a:lnTo>
                  <a:pt x="3982" y="341"/>
                </a:lnTo>
                <a:lnTo>
                  <a:pt x="3982" y="312"/>
                </a:lnTo>
                <a:lnTo>
                  <a:pt x="3925" y="312"/>
                </a:lnTo>
                <a:lnTo>
                  <a:pt x="3925" y="334"/>
                </a:lnTo>
                <a:lnTo>
                  <a:pt x="3916" y="334"/>
                </a:lnTo>
                <a:lnTo>
                  <a:pt x="3916" y="360"/>
                </a:lnTo>
                <a:lnTo>
                  <a:pt x="3901" y="360"/>
                </a:lnTo>
                <a:lnTo>
                  <a:pt x="3901" y="527"/>
                </a:lnTo>
                <a:lnTo>
                  <a:pt x="3883" y="527"/>
                </a:lnTo>
                <a:lnTo>
                  <a:pt x="3883" y="402"/>
                </a:lnTo>
                <a:lnTo>
                  <a:pt x="3840" y="402"/>
                </a:lnTo>
                <a:lnTo>
                  <a:pt x="3840" y="384"/>
                </a:lnTo>
                <a:lnTo>
                  <a:pt x="3817" y="384"/>
                </a:lnTo>
                <a:lnTo>
                  <a:pt x="3817" y="406"/>
                </a:lnTo>
                <a:lnTo>
                  <a:pt x="3777" y="406"/>
                </a:lnTo>
                <a:lnTo>
                  <a:pt x="3777" y="221"/>
                </a:lnTo>
                <a:lnTo>
                  <a:pt x="3762" y="221"/>
                </a:lnTo>
                <a:lnTo>
                  <a:pt x="3762" y="191"/>
                </a:lnTo>
                <a:lnTo>
                  <a:pt x="3738" y="191"/>
                </a:lnTo>
                <a:lnTo>
                  <a:pt x="3738" y="221"/>
                </a:lnTo>
                <a:lnTo>
                  <a:pt x="3723" y="221"/>
                </a:lnTo>
                <a:lnTo>
                  <a:pt x="3723" y="521"/>
                </a:lnTo>
                <a:lnTo>
                  <a:pt x="3703" y="521"/>
                </a:lnTo>
                <a:lnTo>
                  <a:pt x="3703" y="485"/>
                </a:lnTo>
                <a:lnTo>
                  <a:pt x="3596" y="485"/>
                </a:lnTo>
                <a:lnTo>
                  <a:pt x="3596" y="134"/>
                </a:lnTo>
                <a:lnTo>
                  <a:pt x="3577" y="134"/>
                </a:lnTo>
                <a:lnTo>
                  <a:pt x="3577" y="120"/>
                </a:lnTo>
                <a:lnTo>
                  <a:pt x="3526" y="120"/>
                </a:lnTo>
                <a:lnTo>
                  <a:pt x="3526" y="215"/>
                </a:lnTo>
                <a:lnTo>
                  <a:pt x="3482" y="259"/>
                </a:lnTo>
                <a:lnTo>
                  <a:pt x="3482" y="285"/>
                </a:lnTo>
                <a:lnTo>
                  <a:pt x="3467" y="285"/>
                </a:lnTo>
                <a:lnTo>
                  <a:pt x="3467" y="355"/>
                </a:lnTo>
                <a:lnTo>
                  <a:pt x="3374" y="328"/>
                </a:lnTo>
                <a:lnTo>
                  <a:pt x="3374" y="554"/>
                </a:lnTo>
                <a:lnTo>
                  <a:pt x="3311" y="554"/>
                </a:lnTo>
                <a:lnTo>
                  <a:pt x="3311" y="532"/>
                </a:lnTo>
                <a:lnTo>
                  <a:pt x="3279" y="532"/>
                </a:lnTo>
                <a:lnTo>
                  <a:pt x="3279" y="502"/>
                </a:lnTo>
                <a:lnTo>
                  <a:pt x="3219" y="502"/>
                </a:lnTo>
                <a:lnTo>
                  <a:pt x="3219" y="283"/>
                </a:lnTo>
                <a:lnTo>
                  <a:pt x="3179" y="283"/>
                </a:lnTo>
                <a:lnTo>
                  <a:pt x="3179" y="263"/>
                </a:lnTo>
                <a:lnTo>
                  <a:pt x="3118" y="263"/>
                </a:lnTo>
                <a:lnTo>
                  <a:pt x="3118" y="304"/>
                </a:lnTo>
                <a:lnTo>
                  <a:pt x="3083" y="304"/>
                </a:lnTo>
                <a:lnTo>
                  <a:pt x="3083" y="354"/>
                </a:lnTo>
                <a:lnTo>
                  <a:pt x="2940" y="354"/>
                </a:lnTo>
                <a:lnTo>
                  <a:pt x="2940" y="404"/>
                </a:lnTo>
                <a:lnTo>
                  <a:pt x="2922" y="404"/>
                </a:lnTo>
                <a:lnTo>
                  <a:pt x="2922" y="589"/>
                </a:lnTo>
                <a:lnTo>
                  <a:pt x="2831" y="589"/>
                </a:lnTo>
                <a:lnTo>
                  <a:pt x="2831" y="571"/>
                </a:lnTo>
                <a:lnTo>
                  <a:pt x="2797" y="571"/>
                </a:lnTo>
                <a:lnTo>
                  <a:pt x="2797" y="521"/>
                </a:lnTo>
                <a:lnTo>
                  <a:pt x="2777" y="502"/>
                </a:lnTo>
                <a:lnTo>
                  <a:pt x="2673" y="502"/>
                </a:lnTo>
                <a:lnTo>
                  <a:pt x="2673" y="572"/>
                </a:lnTo>
                <a:lnTo>
                  <a:pt x="2641" y="572"/>
                </a:lnTo>
                <a:lnTo>
                  <a:pt x="2641" y="598"/>
                </a:lnTo>
                <a:lnTo>
                  <a:pt x="2525" y="598"/>
                </a:lnTo>
                <a:lnTo>
                  <a:pt x="2525" y="520"/>
                </a:lnTo>
                <a:lnTo>
                  <a:pt x="2489" y="520"/>
                </a:lnTo>
                <a:lnTo>
                  <a:pt x="2489" y="479"/>
                </a:lnTo>
                <a:lnTo>
                  <a:pt x="2468" y="479"/>
                </a:lnTo>
                <a:lnTo>
                  <a:pt x="2468" y="464"/>
                </a:lnTo>
                <a:lnTo>
                  <a:pt x="2384" y="464"/>
                </a:lnTo>
                <a:lnTo>
                  <a:pt x="2384" y="510"/>
                </a:lnTo>
                <a:lnTo>
                  <a:pt x="2363" y="510"/>
                </a:lnTo>
                <a:lnTo>
                  <a:pt x="2363" y="557"/>
                </a:lnTo>
                <a:lnTo>
                  <a:pt x="2328" y="557"/>
                </a:lnTo>
                <a:lnTo>
                  <a:pt x="2328" y="350"/>
                </a:lnTo>
                <a:lnTo>
                  <a:pt x="2146" y="350"/>
                </a:lnTo>
                <a:lnTo>
                  <a:pt x="2146" y="399"/>
                </a:lnTo>
                <a:lnTo>
                  <a:pt x="2037" y="399"/>
                </a:lnTo>
                <a:lnTo>
                  <a:pt x="2037" y="622"/>
                </a:lnTo>
                <a:lnTo>
                  <a:pt x="2021" y="622"/>
                </a:lnTo>
                <a:lnTo>
                  <a:pt x="2021" y="568"/>
                </a:lnTo>
                <a:lnTo>
                  <a:pt x="2009" y="568"/>
                </a:lnTo>
                <a:lnTo>
                  <a:pt x="2009" y="544"/>
                </a:lnTo>
                <a:lnTo>
                  <a:pt x="1953" y="544"/>
                </a:lnTo>
                <a:lnTo>
                  <a:pt x="1953" y="520"/>
                </a:lnTo>
                <a:lnTo>
                  <a:pt x="1940" y="520"/>
                </a:lnTo>
                <a:lnTo>
                  <a:pt x="1940" y="542"/>
                </a:lnTo>
                <a:lnTo>
                  <a:pt x="1901" y="542"/>
                </a:lnTo>
                <a:lnTo>
                  <a:pt x="1901" y="493"/>
                </a:lnTo>
                <a:lnTo>
                  <a:pt x="1883" y="433"/>
                </a:lnTo>
                <a:lnTo>
                  <a:pt x="1838" y="433"/>
                </a:lnTo>
                <a:lnTo>
                  <a:pt x="1838" y="551"/>
                </a:lnTo>
                <a:lnTo>
                  <a:pt x="1788" y="551"/>
                </a:lnTo>
                <a:lnTo>
                  <a:pt x="1788" y="587"/>
                </a:lnTo>
                <a:lnTo>
                  <a:pt x="1718" y="587"/>
                </a:lnTo>
                <a:lnTo>
                  <a:pt x="1718" y="557"/>
                </a:lnTo>
                <a:lnTo>
                  <a:pt x="1694" y="557"/>
                </a:lnTo>
                <a:lnTo>
                  <a:pt x="1694" y="589"/>
                </a:lnTo>
                <a:lnTo>
                  <a:pt x="1625" y="589"/>
                </a:lnTo>
                <a:lnTo>
                  <a:pt x="1625" y="615"/>
                </a:lnTo>
                <a:lnTo>
                  <a:pt x="1599" y="615"/>
                </a:lnTo>
                <a:lnTo>
                  <a:pt x="1599" y="637"/>
                </a:lnTo>
                <a:lnTo>
                  <a:pt x="1522" y="637"/>
                </a:lnTo>
                <a:lnTo>
                  <a:pt x="1522" y="613"/>
                </a:lnTo>
                <a:lnTo>
                  <a:pt x="1508" y="613"/>
                </a:lnTo>
                <a:lnTo>
                  <a:pt x="1508" y="479"/>
                </a:lnTo>
                <a:lnTo>
                  <a:pt x="1392" y="479"/>
                </a:lnTo>
                <a:lnTo>
                  <a:pt x="1392" y="572"/>
                </a:lnTo>
                <a:lnTo>
                  <a:pt x="1302" y="572"/>
                </a:lnTo>
                <a:lnTo>
                  <a:pt x="1302" y="538"/>
                </a:lnTo>
                <a:lnTo>
                  <a:pt x="1278" y="538"/>
                </a:lnTo>
                <a:lnTo>
                  <a:pt x="1278" y="514"/>
                </a:lnTo>
                <a:lnTo>
                  <a:pt x="1201" y="514"/>
                </a:lnTo>
                <a:lnTo>
                  <a:pt x="1201" y="610"/>
                </a:lnTo>
                <a:lnTo>
                  <a:pt x="1176" y="610"/>
                </a:lnTo>
                <a:lnTo>
                  <a:pt x="1176" y="594"/>
                </a:lnTo>
                <a:lnTo>
                  <a:pt x="1150" y="594"/>
                </a:lnTo>
                <a:lnTo>
                  <a:pt x="1150" y="551"/>
                </a:lnTo>
                <a:lnTo>
                  <a:pt x="1118" y="551"/>
                </a:lnTo>
                <a:lnTo>
                  <a:pt x="1118" y="645"/>
                </a:lnTo>
                <a:lnTo>
                  <a:pt x="1092" y="645"/>
                </a:lnTo>
                <a:lnTo>
                  <a:pt x="1092" y="616"/>
                </a:lnTo>
                <a:lnTo>
                  <a:pt x="939" y="616"/>
                </a:lnTo>
                <a:lnTo>
                  <a:pt x="939" y="566"/>
                </a:lnTo>
                <a:lnTo>
                  <a:pt x="923" y="566"/>
                </a:lnTo>
                <a:lnTo>
                  <a:pt x="923" y="544"/>
                </a:lnTo>
                <a:lnTo>
                  <a:pt x="896" y="544"/>
                </a:lnTo>
                <a:lnTo>
                  <a:pt x="896" y="501"/>
                </a:lnTo>
                <a:lnTo>
                  <a:pt x="845" y="501"/>
                </a:lnTo>
                <a:lnTo>
                  <a:pt x="845" y="553"/>
                </a:lnTo>
                <a:lnTo>
                  <a:pt x="750" y="553"/>
                </a:lnTo>
                <a:lnTo>
                  <a:pt x="750" y="576"/>
                </a:lnTo>
                <a:lnTo>
                  <a:pt x="733" y="576"/>
                </a:lnTo>
                <a:lnTo>
                  <a:pt x="733" y="613"/>
                </a:lnTo>
                <a:lnTo>
                  <a:pt x="680" y="613"/>
                </a:lnTo>
                <a:lnTo>
                  <a:pt x="680" y="574"/>
                </a:lnTo>
                <a:lnTo>
                  <a:pt x="560" y="574"/>
                </a:lnTo>
                <a:lnTo>
                  <a:pt x="560" y="605"/>
                </a:lnTo>
                <a:lnTo>
                  <a:pt x="502" y="605"/>
                </a:lnTo>
                <a:lnTo>
                  <a:pt x="502" y="557"/>
                </a:lnTo>
                <a:lnTo>
                  <a:pt x="475" y="557"/>
                </a:lnTo>
                <a:lnTo>
                  <a:pt x="475" y="511"/>
                </a:lnTo>
                <a:lnTo>
                  <a:pt x="440" y="511"/>
                </a:lnTo>
                <a:lnTo>
                  <a:pt x="440" y="485"/>
                </a:lnTo>
                <a:lnTo>
                  <a:pt x="373" y="485"/>
                </a:lnTo>
                <a:lnTo>
                  <a:pt x="373" y="510"/>
                </a:lnTo>
                <a:lnTo>
                  <a:pt x="316" y="510"/>
                </a:lnTo>
                <a:lnTo>
                  <a:pt x="316" y="527"/>
                </a:lnTo>
                <a:lnTo>
                  <a:pt x="293" y="527"/>
                </a:lnTo>
                <a:lnTo>
                  <a:pt x="293" y="562"/>
                </a:lnTo>
                <a:lnTo>
                  <a:pt x="280" y="562"/>
                </a:lnTo>
                <a:lnTo>
                  <a:pt x="280" y="614"/>
                </a:lnTo>
                <a:lnTo>
                  <a:pt x="100" y="614"/>
                </a:lnTo>
                <a:lnTo>
                  <a:pt x="100" y="663"/>
                </a:lnTo>
                <a:lnTo>
                  <a:pt x="0" y="663"/>
                </a:lnTo>
                <a:lnTo>
                  <a:pt x="0" y="1150"/>
                </a:lnTo>
                <a:lnTo>
                  <a:pt x="7679" y="1150"/>
                </a:lnTo>
                <a:lnTo>
                  <a:pt x="7679" y="512"/>
                </a:lnTo>
                <a:close/>
              </a:path>
            </a:pathLst>
          </a:custGeom>
          <a:solidFill>
            <a:srgbClr val="5706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 name="Google Shape;372;p54"/>
          <p:cNvSpPr txBox="1"/>
          <p:nvPr/>
        </p:nvSpPr>
        <p:spPr>
          <a:xfrm>
            <a:off x="1717800" y="67425"/>
            <a:ext cx="570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Raleway"/>
                <a:ea typeface="Raleway"/>
                <a:cs typeface="Raleway"/>
                <a:sym typeface="Raleway"/>
              </a:rPr>
              <a:t>Result - Summer</a:t>
            </a:r>
            <a:endParaRPr b="1" sz="3500">
              <a:latin typeface="Raleway"/>
              <a:ea typeface="Raleway"/>
              <a:cs typeface="Raleway"/>
              <a:sym typeface="Raleway"/>
            </a:endParaRPr>
          </a:p>
        </p:txBody>
      </p:sp>
      <p:sp>
        <p:nvSpPr>
          <p:cNvPr id="373" name="Google Shape;373;p54"/>
          <p:cNvSpPr txBox="1"/>
          <p:nvPr/>
        </p:nvSpPr>
        <p:spPr>
          <a:xfrm>
            <a:off x="2652575" y="1379550"/>
            <a:ext cx="4498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rgbClr val="000000"/>
                </a:solidFill>
                <a:latin typeface="Raleway"/>
                <a:ea typeface="Raleway"/>
                <a:cs typeface="Raleway"/>
                <a:sym typeface="Raleway"/>
              </a:rPr>
              <a:t>Figure: The ground truth and prediction of </a:t>
            </a:r>
            <a:r>
              <a:rPr lang="en" sz="1000">
                <a:latin typeface="Raleway"/>
                <a:ea typeface="Raleway"/>
                <a:cs typeface="Raleway"/>
                <a:sym typeface="Raleway"/>
              </a:rPr>
              <a:t>2020-08</a:t>
            </a:r>
            <a:endParaRPr sz="1200">
              <a:latin typeface="Raleway"/>
              <a:ea typeface="Raleway"/>
              <a:cs typeface="Raleway"/>
              <a:sym typeface="Raleway"/>
            </a:endParaRPr>
          </a:p>
        </p:txBody>
      </p:sp>
      <p:sp>
        <p:nvSpPr>
          <p:cNvPr id="374" name="Google Shape;374;p54"/>
          <p:cNvSpPr txBox="1"/>
          <p:nvPr/>
        </p:nvSpPr>
        <p:spPr>
          <a:xfrm>
            <a:off x="435000" y="790713"/>
            <a:ext cx="82740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3C3830"/>
              </a:buClr>
              <a:buSzPts val="1400"/>
              <a:buFont typeface="Raleway"/>
              <a:buChar char="●"/>
            </a:pPr>
            <a:r>
              <a:rPr lang="en">
                <a:solidFill>
                  <a:srgbClr val="3C3830"/>
                </a:solidFill>
                <a:latin typeface="Raleway"/>
                <a:ea typeface="Raleway"/>
                <a:cs typeface="Raleway"/>
                <a:sym typeface="Raleway"/>
              </a:rPr>
              <a:t>The prediction is relatively similar to the actual crime.</a:t>
            </a:r>
            <a:endParaRPr>
              <a:solidFill>
                <a:srgbClr val="3C3830"/>
              </a:solidFill>
              <a:latin typeface="Raleway"/>
              <a:ea typeface="Raleway"/>
              <a:cs typeface="Raleway"/>
              <a:sym typeface="Raleway"/>
            </a:endParaRPr>
          </a:p>
          <a:p>
            <a:pPr indent="-317500" lvl="0" marL="457200" rtl="0" algn="l">
              <a:lnSpc>
                <a:spcPct val="115000"/>
              </a:lnSpc>
              <a:spcBef>
                <a:spcPts val="0"/>
              </a:spcBef>
              <a:spcAft>
                <a:spcPts val="0"/>
              </a:spcAft>
              <a:buClr>
                <a:srgbClr val="3C3830"/>
              </a:buClr>
              <a:buSzPts val="1400"/>
              <a:buFont typeface="Raleway"/>
              <a:buChar char="●"/>
            </a:pPr>
            <a:r>
              <a:rPr lang="en">
                <a:solidFill>
                  <a:srgbClr val="3C3830"/>
                </a:solidFill>
                <a:latin typeface="Raleway"/>
                <a:ea typeface="Raleway"/>
                <a:cs typeface="Raleway"/>
                <a:sym typeface="Raleway"/>
              </a:rPr>
              <a:t>For Queens, Brooklyn, and Staten Island, there is a little overprediction.</a:t>
            </a:r>
            <a:endParaRPr>
              <a:solidFill>
                <a:srgbClr val="3C3830"/>
              </a:solidFill>
              <a:latin typeface="Raleway"/>
              <a:ea typeface="Raleway"/>
              <a:cs typeface="Raleway"/>
              <a:sym typeface="Raleway"/>
            </a:endParaRPr>
          </a:p>
        </p:txBody>
      </p:sp>
      <p:pic>
        <p:nvPicPr>
          <p:cNvPr id="375" name="Google Shape;375;p54"/>
          <p:cNvPicPr preferRelativeResize="0"/>
          <p:nvPr/>
        </p:nvPicPr>
        <p:blipFill>
          <a:blip r:embed="rId4">
            <a:alphaModFix/>
          </a:blip>
          <a:stretch>
            <a:fillRect/>
          </a:stretch>
        </p:blipFill>
        <p:spPr>
          <a:xfrm>
            <a:off x="920825" y="1705050"/>
            <a:ext cx="3220024" cy="2996551"/>
          </a:xfrm>
          <a:prstGeom prst="rect">
            <a:avLst/>
          </a:prstGeom>
          <a:noFill/>
          <a:ln>
            <a:noFill/>
          </a:ln>
        </p:spPr>
      </p:pic>
      <p:pic>
        <p:nvPicPr>
          <p:cNvPr id="376" name="Google Shape;376;p54"/>
          <p:cNvPicPr preferRelativeResize="0"/>
          <p:nvPr/>
        </p:nvPicPr>
        <p:blipFill>
          <a:blip r:embed="rId5">
            <a:alphaModFix/>
          </a:blip>
          <a:stretch>
            <a:fillRect/>
          </a:stretch>
        </p:blipFill>
        <p:spPr>
          <a:xfrm>
            <a:off x="5042750" y="1705050"/>
            <a:ext cx="3220024" cy="2996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5"/>
          <p:cNvPicPr preferRelativeResize="0"/>
          <p:nvPr/>
        </p:nvPicPr>
        <p:blipFill rotWithShape="1">
          <a:blip r:embed="rId3">
            <a:alphaModFix amt="30000"/>
          </a:blip>
          <a:srcRect b="0" l="0" r="0" t="0"/>
          <a:stretch/>
        </p:blipFill>
        <p:spPr>
          <a:xfrm flipH="1" rot="10800000">
            <a:off x="4262524" y="-3"/>
            <a:ext cx="4881477" cy="2397375"/>
          </a:xfrm>
          <a:prstGeom prst="rect">
            <a:avLst/>
          </a:prstGeom>
          <a:noFill/>
          <a:ln>
            <a:noFill/>
          </a:ln>
        </p:spPr>
      </p:pic>
      <p:sp>
        <p:nvSpPr>
          <p:cNvPr id="382" name="Google Shape;382;p55"/>
          <p:cNvSpPr/>
          <p:nvPr/>
        </p:nvSpPr>
        <p:spPr>
          <a:xfrm>
            <a:off x="0" y="4604700"/>
            <a:ext cx="9144000" cy="538801"/>
          </a:xfrm>
          <a:custGeom>
            <a:rect b="b" l="l" r="r" t="t"/>
            <a:pathLst>
              <a:path extrusionOk="0" h="1150" w="7679">
                <a:moveTo>
                  <a:pt x="7679" y="512"/>
                </a:moveTo>
                <a:lnTo>
                  <a:pt x="7608" y="512"/>
                </a:lnTo>
                <a:lnTo>
                  <a:pt x="7608" y="480"/>
                </a:lnTo>
                <a:lnTo>
                  <a:pt x="7511" y="480"/>
                </a:lnTo>
                <a:lnTo>
                  <a:pt x="7511" y="518"/>
                </a:lnTo>
                <a:lnTo>
                  <a:pt x="7489" y="518"/>
                </a:lnTo>
                <a:lnTo>
                  <a:pt x="7489" y="555"/>
                </a:lnTo>
                <a:lnTo>
                  <a:pt x="7465" y="555"/>
                </a:lnTo>
                <a:lnTo>
                  <a:pt x="7465" y="464"/>
                </a:lnTo>
                <a:lnTo>
                  <a:pt x="7401" y="464"/>
                </a:lnTo>
                <a:lnTo>
                  <a:pt x="7401" y="433"/>
                </a:lnTo>
                <a:lnTo>
                  <a:pt x="7379" y="433"/>
                </a:lnTo>
                <a:lnTo>
                  <a:pt x="7379" y="395"/>
                </a:lnTo>
                <a:lnTo>
                  <a:pt x="7307" y="395"/>
                </a:lnTo>
                <a:lnTo>
                  <a:pt x="7307" y="442"/>
                </a:lnTo>
                <a:lnTo>
                  <a:pt x="7285" y="442"/>
                </a:lnTo>
                <a:lnTo>
                  <a:pt x="7285" y="510"/>
                </a:lnTo>
                <a:lnTo>
                  <a:pt x="7253" y="510"/>
                </a:lnTo>
                <a:lnTo>
                  <a:pt x="7253" y="362"/>
                </a:lnTo>
                <a:lnTo>
                  <a:pt x="7236" y="362"/>
                </a:lnTo>
                <a:lnTo>
                  <a:pt x="7236" y="326"/>
                </a:lnTo>
                <a:lnTo>
                  <a:pt x="7175" y="326"/>
                </a:lnTo>
                <a:lnTo>
                  <a:pt x="7175" y="425"/>
                </a:lnTo>
                <a:lnTo>
                  <a:pt x="7164" y="425"/>
                </a:lnTo>
                <a:lnTo>
                  <a:pt x="7164" y="523"/>
                </a:lnTo>
                <a:lnTo>
                  <a:pt x="7140" y="548"/>
                </a:lnTo>
                <a:lnTo>
                  <a:pt x="7140" y="576"/>
                </a:lnTo>
                <a:lnTo>
                  <a:pt x="7114" y="576"/>
                </a:lnTo>
                <a:lnTo>
                  <a:pt x="7114" y="532"/>
                </a:lnTo>
                <a:lnTo>
                  <a:pt x="7098" y="518"/>
                </a:lnTo>
                <a:lnTo>
                  <a:pt x="7098" y="484"/>
                </a:lnTo>
                <a:lnTo>
                  <a:pt x="6977" y="484"/>
                </a:lnTo>
                <a:lnTo>
                  <a:pt x="6977" y="537"/>
                </a:lnTo>
                <a:lnTo>
                  <a:pt x="6932" y="537"/>
                </a:lnTo>
                <a:lnTo>
                  <a:pt x="6905" y="585"/>
                </a:lnTo>
                <a:lnTo>
                  <a:pt x="6862" y="585"/>
                </a:lnTo>
                <a:lnTo>
                  <a:pt x="6862" y="551"/>
                </a:lnTo>
                <a:lnTo>
                  <a:pt x="6832" y="551"/>
                </a:lnTo>
                <a:lnTo>
                  <a:pt x="6832" y="585"/>
                </a:lnTo>
                <a:lnTo>
                  <a:pt x="6790" y="585"/>
                </a:lnTo>
                <a:lnTo>
                  <a:pt x="6790" y="649"/>
                </a:lnTo>
                <a:lnTo>
                  <a:pt x="6767" y="649"/>
                </a:lnTo>
                <a:lnTo>
                  <a:pt x="6767" y="532"/>
                </a:lnTo>
                <a:lnTo>
                  <a:pt x="6680" y="532"/>
                </a:lnTo>
                <a:lnTo>
                  <a:pt x="6680" y="464"/>
                </a:lnTo>
                <a:lnTo>
                  <a:pt x="6652" y="464"/>
                </a:lnTo>
                <a:lnTo>
                  <a:pt x="6652" y="437"/>
                </a:lnTo>
                <a:lnTo>
                  <a:pt x="6576" y="437"/>
                </a:lnTo>
                <a:lnTo>
                  <a:pt x="6576" y="385"/>
                </a:lnTo>
                <a:lnTo>
                  <a:pt x="6404" y="385"/>
                </a:lnTo>
                <a:lnTo>
                  <a:pt x="6404" y="378"/>
                </a:lnTo>
                <a:lnTo>
                  <a:pt x="6374" y="378"/>
                </a:lnTo>
                <a:lnTo>
                  <a:pt x="6374" y="216"/>
                </a:lnTo>
                <a:lnTo>
                  <a:pt x="6351" y="216"/>
                </a:lnTo>
                <a:lnTo>
                  <a:pt x="6351" y="77"/>
                </a:lnTo>
                <a:lnTo>
                  <a:pt x="6273" y="0"/>
                </a:lnTo>
                <a:lnTo>
                  <a:pt x="6252" y="0"/>
                </a:lnTo>
                <a:lnTo>
                  <a:pt x="6172" y="81"/>
                </a:lnTo>
                <a:lnTo>
                  <a:pt x="6172" y="371"/>
                </a:lnTo>
                <a:lnTo>
                  <a:pt x="6153" y="371"/>
                </a:lnTo>
                <a:lnTo>
                  <a:pt x="6153" y="437"/>
                </a:lnTo>
                <a:lnTo>
                  <a:pt x="6118" y="437"/>
                </a:lnTo>
                <a:lnTo>
                  <a:pt x="6118" y="416"/>
                </a:lnTo>
                <a:lnTo>
                  <a:pt x="6099" y="416"/>
                </a:lnTo>
                <a:lnTo>
                  <a:pt x="6099" y="403"/>
                </a:lnTo>
                <a:lnTo>
                  <a:pt x="6066" y="403"/>
                </a:lnTo>
                <a:lnTo>
                  <a:pt x="6066" y="434"/>
                </a:lnTo>
                <a:lnTo>
                  <a:pt x="6009" y="434"/>
                </a:lnTo>
                <a:lnTo>
                  <a:pt x="6009" y="341"/>
                </a:lnTo>
                <a:lnTo>
                  <a:pt x="5992" y="341"/>
                </a:lnTo>
                <a:lnTo>
                  <a:pt x="5992" y="285"/>
                </a:lnTo>
                <a:lnTo>
                  <a:pt x="5852" y="285"/>
                </a:lnTo>
                <a:lnTo>
                  <a:pt x="5852" y="389"/>
                </a:lnTo>
                <a:lnTo>
                  <a:pt x="5744" y="389"/>
                </a:lnTo>
                <a:lnTo>
                  <a:pt x="5744" y="454"/>
                </a:lnTo>
                <a:lnTo>
                  <a:pt x="5697" y="454"/>
                </a:lnTo>
                <a:lnTo>
                  <a:pt x="5697" y="512"/>
                </a:lnTo>
                <a:lnTo>
                  <a:pt x="5640" y="512"/>
                </a:lnTo>
                <a:lnTo>
                  <a:pt x="5640" y="397"/>
                </a:lnTo>
                <a:lnTo>
                  <a:pt x="5613" y="397"/>
                </a:lnTo>
                <a:lnTo>
                  <a:pt x="5613" y="312"/>
                </a:lnTo>
                <a:lnTo>
                  <a:pt x="5539" y="312"/>
                </a:lnTo>
                <a:lnTo>
                  <a:pt x="5539" y="341"/>
                </a:lnTo>
                <a:lnTo>
                  <a:pt x="5452" y="341"/>
                </a:lnTo>
                <a:lnTo>
                  <a:pt x="5437" y="378"/>
                </a:lnTo>
                <a:lnTo>
                  <a:pt x="5437" y="506"/>
                </a:lnTo>
                <a:lnTo>
                  <a:pt x="5405" y="506"/>
                </a:lnTo>
                <a:lnTo>
                  <a:pt x="5405" y="438"/>
                </a:lnTo>
                <a:lnTo>
                  <a:pt x="5393" y="438"/>
                </a:lnTo>
                <a:lnTo>
                  <a:pt x="5393" y="408"/>
                </a:lnTo>
                <a:lnTo>
                  <a:pt x="5352" y="408"/>
                </a:lnTo>
                <a:lnTo>
                  <a:pt x="5352" y="442"/>
                </a:lnTo>
                <a:lnTo>
                  <a:pt x="5336" y="442"/>
                </a:lnTo>
                <a:lnTo>
                  <a:pt x="5336" y="472"/>
                </a:lnTo>
                <a:lnTo>
                  <a:pt x="5328" y="472"/>
                </a:lnTo>
                <a:lnTo>
                  <a:pt x="5328" y="535"/>
                </a:lnTo>
                <a:lnTo>
                  <a:pt x="5296" y="535"/>
                </a:lnTo>
                <a:lnTo>
                  <a:pt x="5296" y="515"/>
                </a:lnTo>
                <a:lnTo>
                  <a:pt x="5129" y="515"/>
                </a:lnTo>
                <a:lnTo>
                  <a:pt x="5129" y="571"/>
                </a:lnTo>
                <a:lnTo>
                  <a:pt x="5089" y="571"/>
                </a:lnTo>
                <a:lnTo>
                  <a:pt x="5089" y="515"/>
                </a:lnTo>
                <a:lnTo>
                  <a:pt x="5022" y="515"/>
                </a:lnTo>
                <a:lnTo>
                  <a:pt x="5022" y="598"/>
                </a:lnTo>
                <a:lnTo>
                  <a:pt x="4998" y="598"/>
                </a:lnTo>
                <a:lnTo>
                  <a:pt x="4998" y="559"/>
                </a:lnTo>
                <a:lnTo>
                  <a:pt x="4955" y="559"/>
                </a:lnTo>
                <a:lnTo>
                  <a:pt x="4955" y="544"/>
                </a:lnTo>
                <a:lnTo>
                  <a:pt x="4901" y="544"/>
                </a:lnTo>
                <a:lnTo>
                  <a:pt x="4901" y="485"/>
                </a:lnTo>
                <a:lnTo>
                  <a:pt x="4883" y="485"/>
                </a:lnTo>
                <a:lnTo>
                  <a:pt x="4883" y="440"/>
                </a:lnTo>
                <a:lnTo>
                  <a:pt x="4863" y="440"/>
                </a:lnTo>
                <a:lnTo>
                  <a:pt x="4863" y="395"/>
                </a:lnTo>
                <a:lnTo>
                  <a:pt x="4838" y="395"/>
                </a:lnTo>
                <a:lnTo>
                  <a:pt x="4838" y="581"/>
                </a:lnTo>
                <a:lnTo>
                  <a:pt x="4807" y="581"/>
                </a:lnTo>
                <a:lnTo>
                  <a:pt x="4807" y="557"/>
                </a:lnTo>
                <a:lnTo>
                  <a:pt x="4772" y="557"/>
                </a:lnTo>
                <a:lnTo>
                  <a:pt x="4772" y="445"/>
                </a:lnTo>
                <a:lnTo>
                  <a:pt x="4759" y="445"/>
                </a:lnTo>
                <a:lnTo>
                  <a:pt x="4759" y="488"/>
                </a:lnTo>
                <a:lnTo>
                  <a:pt x="4730" y="488"/>
                </a:lnTo>
                <a:lnTo>
                  <a:pt x="4730" y="525"/>
                </a:lnTo>
                <a:lnTo>
                  <a:pt x="4672" y="525"/>
                </a:lnTo>
                <a:lnTo>
                  <a:pt x="4672" y="463"/>
                </a:lnTo>
                <a:lnTo>
                  <a:pt x="4602" y="463"/>
                </a:lnTo>
                <a:lnTo>
                  <a:pt x="4602" y="319"/>
                </a:lnTo>
                <a:lnTo>
                  <a:pt x="4487" y="319"/>
                </a:lnTo>
                <a:lnTo>
                  <a:pt x="4487" y="462"/>
                </a:lnTo>
                <a:lnTo>
                  <a:pt x="4456" y="462"/>
                </a:lnTo>
                <a:lnTo>
                  <a:pt x="4456" y="498"/>
                </a:lnTo>
                <a:lnTo>
                  <a:pt x="4408" y="498"/>
                </a:lnTo>
                <a:lnTo>
                  <a:pt x="4408" y="531"/>
                </a:lnTo>
                <a:lnTo>
                  <a:pt x="4346" y="531"/>
                </a:lnTo>
                <a:lnTo>
                  <a:pt x="4346" y="480"/>
                </a:lnTo>
                <a:lnTo>
                  <a:pt x="4293" y="480"/>
                </a:lnTo>
                <a:lnTo>
                  <a:pt x="4293" y="511"/>
                </a:lnTo>
                <a:lnTo>
                  <a:pt x="4272" y="511"/>
                </a:lnTo>
                <a:lnTo>
                  <a:pt x="4272" y="559"/>
                </a:lnTo>
                <a:lnTo>
                  <a:pt x="4231" y="559"/>
                </a:lnTo>
                <a:lnTo>
                  <a:pt x="4231" y="455"/>
                </a:lnTo>
                <a:lnTo>
                  <a:pt x="4185" y="455"/>
                </a:lnTo>
                <a:lnTo>
                  <a:pt x="4185" y="479"/>
                </a:lnTo>
                <a:lnTo>
                  <a:pt x="4155" y="479"/>
                </a:lnTo>
                <a:lnTo>
                  <a:pt x="4155" y="503"/>
                </a:lnTo>
                <a:lnTo>
                  <a:pt x="4135" y="503"/>
                </a:lnTo>
                <a:lnTo>
                  <a:pt x="4135" y="523"/>
                </a:lnTo>
                <a:lnTo>
                  <a:pt x="4092" y="523"/>
                </a:lnTo>
                <a:lnTo>
                  <a:pt x="4092" y="397"/>
                </a:lnTo>
                <a:lnTo>
                  <a:pt x="4024" y="397"/>
                </a:lnTo>
                <a:lnTo>
                  <a:pt x="4024" y="378"/>
                </a:lnTo>
                <a:lnTo>
                  <a:pt x="3998" y="378"/>
                </a:lnTo>
                <a:lnTo>
                  <a:pt x="3998" y="341"/>
                </a:lnTo>
                <a:lnTo>
                  <a:pt x="3982" y="341"/>
                </a:lnTo>
                <a:lnTo>
                  <a:pt x="3982" y="312"/>
                </a:lnTo>
                <a:lnTo>
                  <a:pt x="3925" y="312"/>
                </a:lnTo>
                <a:lnTo>
                  <a:pt x="3925" y="334"/>
                </a:lnTo>
                <a:lnTo>
                  <a:pt x="3916" y="334"/>
                </a:lnTo>
                <a:lnTo>
                  <a:pt x="3916" y="360"/>
                </a:lnTo>
                <a:lnTo>
                  <a:pt x="3901" y="360"/>
                </a:lnTo>
                <a:lnTo>
                  <a:pt x="3901" y="527"/>
                </a:lnTo>
                <a:lnTo>
                  <a:pt x="3883" y="527"/>
                </a:lnTo>
                <a:lnTo>
                  <a:pt x="3883" y="402"/>
                </a:lnTo>
                <a:lnTo>
                  <a:pt x="3840" y="402"/>
                </a:lnTo>
                <a:lnTo>
                  <a:pt x="3840" y="384"/>
                </a:lnTo>
                <a:lnTo>
                  <a:pt x="3817" y="384"/>
                </a:lnTo>
                <a:lnTo>
                  <a:pt x="3817" y="406"/>
                </a:lnTo>
                <a:lnTo>
                  <a:pt x="3777" y="406"/>
                </a:lnTo>
                <a:lnTo>
                  <a:pt x="3777" y="221"/>
                </a:lnTo>
                <a:lnTo>
                  <a:pt x="3762" y="221"/>
                </a:lnTo>
                <a:lnTo>
                  <a:pt x="3762" y="191"/>
                </a:lnTo>
                <a:lnTo>
                  <a:pt x="3738" y="191"/>
                </a:lnTo>
                <a:lnTo>
                  <a:pt x="3738" y="221"/>
                </a:lnTo>
                <a:lnTo>
                  <a:pt x="3723" y="221"/>
                </a:lnTo>
                <a:lnTo>
                  <a:pt x="3723" y="521"/>
                </a:lnTo>
                <a:lnTo>
                  <a:pt x="3703" y="521"/>
                </a:lnTo>
                <a:lnTo>
                  <a:pt x="3703" y="485"/>
                </a:lnTo>
                <a:lnTo>
                  <a:pt x="3596" y="485"/>
                </a:lnTo>
                <a:lnTo>
                  <a:pt x="3596" y="134"/>
                </a:lnTo>
                <a:lnTo>
                  <a:pt x="3577" y="134"/>
                </a:lnTo>
                <a:lnTo>
                  <a:pt x="3577" y="120"/>
                </a:lnTo>
                <a:lnTo>
                  <a:pt x="3526" y="120"/>
                </a:lnTo>
                <a:lnTo>
                  <a:pt x="3526" y="215"/>
                </a:lnTo>
                <a:lnTo>
                  <a:pt x="3482" y="259"/>
                </a:lnTo>
                <a:lnTo>
                  <a:pt x="3482" y="285"/>
                </a:lnTo>
                <a:lnTo>
                  <a:pt x="3467" y="285"/>
                </a:lnTo>
                <a:lnTo>
                  <a:pt x="3467" y="355"/>
                </a:lnTo>
                <a:lnTo>
                  <a:pt x="3374" y="328"/>
                </a:lnTo>
                <a:lnTo>
                  <a:pt x="3374" y="554"/>
                </a:lnTo>
                <a:lnTo>
                  <a:pt x="3311" y="554"/>
                </a:lnTo>
                <a:lnTo>
                  <a:pt x="3311" y="532"/>
                </a:lnTo>
                <a:lnTo>
                  <a:pt x="3279" y="532"/>
                </a:lnTo>
                <a:lnTo>
                  <a:pt x="3279" y="502"/>
                </a:lnTo>
                <a:lnTo>
                  <a:pt x="3219" y="502"/>
                </a:lnTo>
                <a:lnTo>
                  <a:pt x="3219" y="283"/>
                </a:lnTo>
                <a:lnTo>
                  <a:pt x="3179" y="283"/>
                </a:lnTo>
                <a:lnTo>
                  <a:pt x="3179" y="263"/>
                </a:lnTo>
                <a:lnTo>
                  <a:pt x="3118" y="263"/>
                </a:lnTo>
                <a:lnTo>
                  <a:pt x="3118" y="304"/>
                </a:lnTo>
                <a:lnTo>
                  <a:pt x="3083" y="304"/>
                </a:lnTo>
                <a:lnTo>
                  <a:pt x="3083" y="354"/>
                </a:lnTo>
                <a:lnTo>
                  <a:pt x="2940" y="354"/>
                </a:lnTo>
                <a:lnTo>
                  <a:pt x="2940" y="404"/>
                </a:lnTo>
                <a:lnTo>
                  <a:pt x="2922" y="404"/>
                </a:lnTo>
                <a:lnTo>
                  <a:pt x="2922" y="589"/>
                </a:lnTo>
                <a:lnTo>
                  <a:pt x="2831" y="589"/>
                </a:lnTo>
                <a:lnTo>
                  <a:pt x="2831" y="571"/>
                </a:lnTo>
                <a:lnTo>
                  <a:pt x="2797" y="571"/>
                </a:lnTo>
                <a:lnTo>
                  <a:pt x="2797" y="521"/>
                </a:lnTo>
                <a:lnTo>
                  <a:pt x="2777" y="502"/>
                </a:lnTo>
                <a:lnTo>
                  <a:pt x="2673" y="502"/>
                </a:lnTo>
                <a:lnTo>
                  <a:pt x="2673" y="572"/>
                </a:lnTo>
                <a:lnTo>
                  <a:pt x="2641" y="572"/>
                </a:lnTo>
                <a:lnTo>
                  <a:pt x="2641" y="598"/>
                </a:lnTo>
                <a:lnTo>
                  <a:pt x="2525" y="598"/>
                </a:lnTo>
                <a:lnTo>
                  <a:pt x="2525" y="520"/>
                </a:lnTo>
                <a:lnTo>
                  <a:pt x="2489" y="520"/>
                </a:lnTo>
                <a:lnTo>
                  <a:pt x="2489" y="479"/>
                </a:lnTo>
                <a:lnTo>
                  <a:pt x="2468" y="479"/>
                </a:lnTo>
                <a:lnTo>
                  <a:pt x="2468" y="464"/>
                </a:lnTo>
                <a:lnTo>
                  <a:pt x="2384" y="464"/>
                </a:lnTo>
                <a:lnTo>
                  <a:pt x="2384" y="510"/>
                </a:lnTo>
                <a:lnTo>
                  <a:pt x="2363" y="510"/>
                </a:lnTo>
                <a:lnTo>
                  <a:pt x="2363" y="557"/>
                </a:lnTo>
                <a:lnTo>
                  <a:pt x="2328" y="557"/>
                </a:lnTo>
                <a:lnTo>
                  <a:pt x="2328" y="350"/>
                </a:lnTo>
                <a:lnTo>
                  <a:pt x="2146" y="350"/>
                </a:lnTo>
                <a:lnTo>
                  <a:pt x="2146" y="399"/>
                </a:lnTo>
                <a:lnTo>
                  <a:pt x="2037" y="399"/>
                </a:lnTo>
                <a:lnTo>
                  <a:pt x="2037" y="622"/>
                </a:lnTo>
                <a:lnTo>
                  <a:pt x="2021" y="622"/>
                </a:lnTo>
                <a:lnTo>
                  <a:pt x="2021" y="568"/>
                </a:lnTo>
                <a:lnTo>
                  <a:pt x="2009" y="568"/>
                </a:lnTo>
                <a:lnTo>
                  <a:pt x="2009" y="544"/>
                </a:lnTo>
                <a:lnTo>
                  <a:pt x="1953" y="544"/>
                </a:lnTo>
                <a:lnTo>
                  <a:pt x="1953" y="520"/>
                </a:lnTo>
                <a:lnTo>
                  <a:pt x="1940" y="520"/>
                </a:lnTo>
                <a:lnTo>
                  <a:pt x="1940" y="542"/>
                </a:lnTo>
                <a:lnTo>
                  <a:pt x="1901" y="542"/>
                </a:lnTo>
                <a:lnTo>
                  <a:pt x="1901" y="493"/>
                </a:lnTo>
                <a:lnTo>
                  <a:pt x="1883" y="433"/>
                </a:lnTo>
                <a:lnTo>
                  <a:pt x="1838" y="433"/>
                </a:lnTo>
                <a:lnTo>
                  <a:pt x="1838" y="551"/>
                </a:lnTo>
                <a:lnTo>
                  <a:pt x="1788" y="551"/>
                </a:lnTo>
                <a:lnTo>
                  <a:pt x="1788" y="587"/>
                </a:lnTo>
                <a:lnTo>
                  <a:pt x="1718" y="587"/>
                </a:lnTo>
                <a:lnTo>
                  <a:pt x="1718" y="557"/>
                </a:lnTo>
                <a:lnTo>
                  <a:pt x="1694" y="557"/>
                </a:lnTo>
                <a:lnTo>
                  <a:pt x="1694" y="589"/>
                </a:lnTo>
                <a:lnTo>
                  <a:pt x="1625" y="589"/>
                </a:lnTo>
                <a:lnTo>
                  <a:pt x="1625" y="615"/>
                </a:lnTo>
                <a:lnTo>
                  <a:pt x="1599" y="615"/>
                </a:lnTo>
                <a:lnTo>
                  <a:pt x="1599" y="637"/>
                </a:lnTo>
                <a:lnTo>
                  <a:pt x="1522" y="637"/>
                </a:lnTo>
                <a:lnTo>
                  <a:pt x="1522" y="613"/>
                </a:lnTo>
                <a:lnTo>
                  <a:pt x="1508" y="613"/>
                </a:lnTo>
                <a:lnTo>
                  <a:pt x="1508" y="479"/>
                </a:lnTo>
                <a:lnTo>
                  <a:pt x="1392" y="479"/>
                </a:lnTo>
                <a:lnTo>
                  <a:pt x="1392" y="572"/>
                </a:lnTo>
                <a:lnTo>
                  <a:pt x="1302" y="572"/>
                </a:lnTo>
                <a:lnTo>
                  <a:pt x="1302" y="538"/>
                </a:lnTo>
                <a:lnTo>
                  <a:pt x="1278" y="538"/>
                </a:lnTo>
                <a:lnTo>
                  <a:pt x="1278" y="514"/>
                </a:lnTo>
                <a:lnTo>
                  <a:pt x="1201" y="514"/>
                </a:lnTo>
                <a:lnTo>
                  <a:pt x="1201" y="610"/>
                </a:lnTo>
                <a:lnTo>
                  <a:pt x="1176" y="610"/>
                </a:lnTo>
                <a:lnTo>
                  <a:pt x="1176" y="594"/>
                </a:lnTo>
                <a:lnTo>
                  <a:pt x="1150" y="594"/>
                </a:lnTo>
                <a:lnTo>
                  <a:pt x="1150" y="551"/>
                </a:lnTo>
                <a:lnTo>
                  <a:pt x="1118" y="551"/>
                </a:lnTo>
                <a:lnTo>
                  <a:pt x="1118" y="645"/>
                </a:lnTo>
                <a:lnTo>
                  <a:pt x="1092" y="645"/>
                </a:lnTo>
                <a:lnTo>
                  <a:pt x="1092" y="616"/>
                </a:lnTo>
                <a:lnTo>
                  <a:pt x="939" y="616"/>
                </a:lnTo>
                <a:lnTo>
                  <a:pt x="939" y="566"/>
                </a:lnTo>
                <a:lnTo>
                  <a:pt x="923" y="566"/>
                </a:lnTo>
                <a:lnTo>
                  <a:pt x="923" y="544"/>
                </a:lnTo>
                <a:lnTo>
                  <a:pt x="896" y="544"/>
                </a:lnTo>
                <a:lnTo>
                  <a:pt x="896" y="501"/>
                </a:lnTo>
                <a:lnTo>
                  <a:pt x="845" y="501"/>
                </a:lnTo>
                <a:lnTo>
                  <a:pt x="845" y="553"/>
                </a:lnTo>
                <a:lnTo>
                  <a:pt x="750" y="553"/>
                </a:lnTo>
                <a:lnTo>
                  <a:pt x="750" y="576"/>
                </a:lnTo>
                <a:lnTo>
                  <a:pt x="733" y="576"/>
                </a:lnTo>
                <a:lnTo>
                  <a:pt x="733" y="613"/>
                </a:lnTo>
                <a:lnTo>
                  <a:pt x="680" y="613"/>
                </a:lnTo>
                <a:lnTo>
                  <a:pt x="680" y="574"/>
                </a:lnTo>
                <a:lnTo>
                  <a:pt x="560" y="574"/>
                </a:lnTo>
                <a:lnTo>
                  <a:pt x="560" y="605"/>
                </a:lnTo>
                <a:lnTo>
                  <a:pt x="502" y="605"/>
                </a:lnTo>
                <a:lnTo>
                  <a:pt x="502" y="557"/>
                </a:lnTo>
                <a:lnTo>
                  <a:pt x="475" y="557"/>
                </a:lnTo>
                <a:lnTo>
                  <a:pt x="475" y="511"/>
                </a:lnTo>
                <a:lnTo>
                  <a:pt x="440" y="511"/>
                </a:lnTo>
                <a:lnTo>
                  <a:pt x="440" y="485"/>
                </a:lnTo>
                <a:lnTo>
                  <a:pt x="373" y="485"/>
                </a:lnTo>
                <a:lnTo>
                  <a:pt x="373" y="510"/>
                </a:lnTo>
                <a:lnTo>
                  <a:pt x="316" y="510"/>
                </a:lnTo>
                <a:lnTo>
                  <a:pt x="316" y="527"/>
                </a:lnTo>
                <a:lnTo>
                  <a:pt x="293" y="527"/>
                </a:lnTo>
                <a:lnTo>
                  <a:pt x="293" y="562"/>
                </a:lnTo>
                <a:lnTo>
                  <a:pt x="280" y="562"/>
                </a:lnTo>
                <a:lnTo>
                  <a:pt x="280" y="614"/>
                </a:lnTo>
                <a:lnTo>
                  <a:pt x="100" y="614"/>
                </a:lnTo>
                <a:lnTo>
                  <a:pt x="100" y="663"/>
                </a:lnTo>
                <a:lnTo>
                  <a:pt x="0" y="663"/>
                </a:lnTo>
                <a:lnTo>
                  <a:pt x="0" y="1150"/>
                </a:lnTo>
                <a:lnTo>
                  <a:pt x="7679" y="1150"/>
                </a:lnTo>
                <a:lnTo>
                  <a:pt x="7679" y="512"/>
                </a:lnTo>
                <a:close/>
              </a:path>
            </a:pathLst>
          </a:custGeom>
          <a:solidFill>
            <a:srgbClr val="5706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3" name="Google Shape;383;p55"/>
          <p:cNvSpPr txBox="1"/>
          <p:nvPr/>
        </p:nvSpPr>
        <p:spPr>
          <a:xfrm>
            <a:off x="1717800" y="67425"/>
            <a:ext cx="570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3500">
                <a:solidFill>
                  <a:schemeClr val="dk1"/>
                </a:solidFill>
                <a:latin typeface="Raleway"/>
                <a:ea typeface="Raleway"/>
                <a:cs typeface="Raleway"/>
                <a:sym typeface="Raleway"/>
              </a:rPr>
              <a:t>Result - Winter </a:t>
            </a:r>
            <a:endParaRPr b="1" sz="3500">
              <a:latin typeface="Raleway"/>
              <a:ea typeface="Raleway"/>
              <a:cs typeface="Raleway"/>
              <a:sym typeface="Raleway"/>
            </a:endParaRPr>
          </a:p>
        </p:txBody>
      </p:sp>
      <p:sp>
        <p:nvSpPr>
          <p:cNvPr id="384" name="Google Shape;384;p55"/>
          <p:cNvSpPr txBox="1"/>
          <p:nvPr/>
        </p:nvSpPr>
        <p:spPr>
          <a:xfrm>
            <a:off x="2322900" y="1412225"/>
            <a:ext cx="4498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rgbClr val="000000"/>
                </a:solidFill>
                <a:latin typeface="Raleway"/>
                <a:ea typeface="Raleway"/>
                <a:cs typeface="Raleway"/>
                <a:sym typeface="Raleway"/>
              </a:rPr>
              <a:t>Figure: The ground truth and prediction of </a:t>
            </a:r>
            <a:r>
              <a:rPr lang="en" sz="1000">
                <a:latin typeface="Raleway"/>
                <a:ea typeface="Raleway"/>
                <a:cs typeface="Raleway"/>
                <a:sym typeface="Raleway"/>
              </a:rPr>
              <a:t>2021-11</a:t>
            </a:r>
            <a:endParaRPr sz="1200">
              <a:latin typeface="Raleway"/>
              <a:ea typeface="Raleway"/>
              <a:cs typeface="Raleway"/>
              <a:sym typeface="Raleway"/>
            </a:endParaRPr>
          </a:p>
        </p:txBody>
      </p:sp>
      <p:sp>
        <p:nvSpPr>
          <p:cNvPr id="385" name="Google Shape;385;p55"/>
          <p:cNvSpPr txBox="1"/>
          <p:nvPr/>
        </p:nvSpPr>
        <p:spPr>
          <a:xfrm>
            <a:off x="435000" y="790725"/>
            <a:ext cx="82740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3C3830"/>
              </a:buClr>
              <a:buSzPts val="1400"/>
              <a:buFont typeface="Raleway"/>
              <a:buChar char="●"/>
            </a:pPr>
            <a:r>
              <a:rPr lang="en">
                <a:solidFill>
                  <a:srgbClr val="3C3830"/>
                </a:solidFill>
                <a:latin typeface="Raleway"/>
                <a:ea typeface="Raleway"/>
                <a:cs typeface="Raleway"/>
                <a:sym typeface="Raleway"/>
              </a:rPr>
              <a:t>Similarly</a:t>
            </a:r>
            <a:r>
              <a:rPr lang="en">
                <a:solidFill>
                  <a:srgbClr val="3C3830"/>
                </a:solidFill>
                <a:latin typeface="Raleway"/>
                <a:ea typeface="Raleway"/>
                <a:cs typeface="Raleway"/>
                <a:sym typeface="Raleway"/>
              </a:rPr>
              <a:t>, there prediction for Manhattan and Bronx is more accurate than other boroughs.</a:t>
            </a:r>
            <a:endParaRPr>
              <a:solidFill>
                <a:srgbClr val="3C3830"/>
              </a:solidFill>
              <a:latin typeface="Raleway"/>
              <a:ea typeface="Raleway"/>
              <a:cs typeface="Raleway"/>
              <a:sym typeface="Raleway"/>
            </a:endParaRPr>
          </a:p>
          <a:p>
            <a:pPr indent="-317500" lvl="0" marL="457200" rtl="0" algn="l">
              <a:lnSpc>
                <a:spcPct val="115000"/>
              </a:lnSpc>
              <a:spcBef>
                <a:spcPts val="0"/>
              </a:spcBef>
              <a:spcAft>
                <a:spcPts val="0"/>
              </a:spcAft>
              <a:buClr>
                <a:srgbClr val="3C3830"/>
              </a:buClr>
              <a:buSzPts val="1400"/>
              <a:buFont typeface="Raleway"/>
              <a:buChar char="●"/>
            </a:pPr>
            <a:r>
              <a:rPr lang="en">
                <a:solidFill>
                  <a:srgbClr val="3C3830"/>
                </a:solidFill>
                <a:latin typeface="Raleway"/>
                <a:ea typeface="Raleway"/>
                <a:cs typeface="Raleway"/>
                <a:sym typeface="Raleway"/>
              </a:rPr>
              <a:t>However, it seems the crime for Queens, Brooklyn, and Staten Island is underpredicting.</a:t>
            </a:r>
            <a:endParaRPr>
              <a:solidFill>
                <a:srgbClr val="3C3830"/>
              </a:solidFill>
              <a:latin typeface="Raleway"/>
              <a:ea typeface="Raleway"/>
              <a:cs typeface="Raleway"/>
              <a:sym typeface="Raleway"/>
            </a:endParaRPr>
          </a:p>
        </p:txBody>
      </p:sp>
      <p:pic>
        <p:nvPicPr>
          <p:cNvPr id="386" name="Google Shape;386;p55"/>
          <p:cNvPicPr preferRelativeResize="0"/>
          <p:nvPr/>
        </p:nvPicPr>
        <p:blipFill>
          <a:blip r:embed="rId4">
            <a:alphaModFix/>
          </a:blip>
          <a:stretch>
            <a:fillRect/>
          </a:stretch>
        </p:blipFill>
        <p:spPr>
          <a:xfrm>
            <a:off x="1020330" y="1750925"/>
            <a:ext cx="3108822" cy="2982525"/>
          </a:xfrm>
          <a:prstGeom prst="rect">
            <a:avLst/>
          </a:prstGeom>
          <a:noFill/>
          <a:ln>
            <a:noFill/>
          </a:ln>
        </p:spPr>
      </p:pic>
      <p:pic>
        <p:nvPicPr>
          <p:cNvPr id="387" name="Google Shape;387;p55"/>
          <p:cNvPicPr preferRelativeResize="0"/>
          <p:nvPr/>
        </p:nvPicPr>
        <p:blipFill>
          <a:blip r:embed="rId5">
            <a:alphaModFix/>
          </a:blip>
          <a:stretch>
            <a:fillRect/>
          </a:stretch>
        </p:blipFill>
        <p:spPr>
          <a:xfrm>
            <a:off x="5059574" y="1750921"/>
            <a:ext cx="3108824" cy="29825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6"/>
          <p:cNvPicPr preferRelativeResize="0"/>
          <p:nvPr/>
        </p:nvPicPr>
        <p:blipFill rotWithShape="1">
          <a:blip r:embed="rId3">
            <a:alphaModFix amt="30000"/>
          </a:blip>
          <a:srcRect b="0" l="0" r="0" t="0"/>
          <a:stretch/>
        </p:blipFill>
        <p:spPr>
          <a:xfrm flipH="1" rot="10800000">
            <a:off x="4262524" y="-3"/>
            <a:ext cx="4881477" cy="2397375"/>
          </a:xfrm>
          <a:prstGeom prst="rect">
            <a:avLst/>
          </a:prstGeom>
          <a:noFill/>
          <a:ln>
            <a:noFill/>
          </a:ln>
        </p:spPr>
      </p:pic>
      <p:sp>
        <p:nvSpPr>
          <p:cNvPr id="393" name="Google Shape;393;p56"/>
          <p:cNvSpPr/>
          <p:nvPr/>
        </p:nvSpPr>
        <p:spPr>
          <a:xfrm>
            <a:off x="0" y="4604700"/>
            <a:ext cx="9144000" cy="538801"/>
          </a:xfrm>
          <a:custGeom>
            <a:rect b="b" l="l" r="r" t="t"/>
            <a:pathLst>
              <a:path extrusionOk="0" h="1150" w="7679">
                <a:moveTo>
                  <a:pt x="7679" y="512"/>
                </a:moveTo>
                <a:lnTo>
                  <a:pt x="7608" y="512"/>
                </a:lnTo>
                <a:lnTo>
                  <a:pt x="7608" y="480"/>
                </a:lnTo>
                <a:lnTo>
                  <a:pt x="7511" y="480"/>
                </a:lnTo>
                <a:lnTo>
                  <a:pt x="7511" y="518"/>
                </a:lnTo>
                <a:lnTo>
                  <a:pt x="7489" y="518"/>
                </a:lnTo>
                <a:lnTo>
                  <a:pt x="7489" y="555"/>
                </a:lnTo>
                <a:lnTo>
                  <a:pt x="7465" y="555"/>
                </a:lnTo>
                <a:lnTo>
                  <a:pt x="7465" y="464"/>
                </a:lnTo>
                <a:lnTo>
                  <a:pt x="7401" y="464"/>
                </a:lnTo>
                <a:lnTo>
                  <a:pt x="7401" y="433"/>
                </a:lnTo>
                <a:lnTo>
                  <a:pt x="7379" y="433"/>
                </a:lnTo>
                <a:lnTo>
                  <a:pt x="7379" y="395"/>
                </a:lnTo>
                <a:lnTo>
                  <a:pt x="7307" y="395"/>
                </a:lnTo>
                <a:lnTo>
                  <a:pt x="7307" y="442"/>
                </a:lnTo>
                <a:lnTo>
                  <a:pt x="7285" y="442"/>
                </a:lnTo>
                <a:lnTo>
                  <a:pt x="7285" y="510"/>
                </a:lnTo>
                <a:lnTo>
                  <a:pt x="7253" y="510"/>
                </a:lnTo>
                <a:lnTo>
                  <a:pt x="7253" y="362"/>
                </a:lnTo>
                <a:lnTo>
                  <a:pt x="7236" y="362"/>
                </a:lnTo>
                <a:lnTo>
                  <a:pt x="7236" y="326"/>
                </a:lnTo>
                <a:lnTo>
                  <a:pt x="7175" y="326"/>
                </a:lnTo>
                <a:lnTo>
                  <a:pt x="7175" y="425"/>
                </a:lnTo>
                <a:lnTo>
                  <a:pt x="7164" y="425"/>
                </a:lnTo>
                <a:lnTo>
                  <a:pt x="7164" y="523"/>
                </a:lnTo>
                <a:lnTo>
                  <a:pt x="7140" y="548"/>
                </a:lnTo>
                <a:lnTo>
                  <a:pt x="7140" y="576"/>
                </a:lnTo>
                <a:lnTo>
                  <a:pt x="7114" y="576"/>
                </a:lnTo>
                <a:lnTo>
                  <a:pt x="7114" y="532"/>
                </a:lnTo>
                <a:lnTo>
                  <a:pt x="7098" y="518"/>
                </a:lnTo>
                <a:lnTo>
                  <a:pt x="7098" y="484"/>
                </a:lnTo>
                <a:lnTo>
                  <a:pt x="6977" y="484"/>
                </a:lnTo>
                <a:lnTo>
                  <a:pt x="6977" y="537"/>
                </a:lnTo>
                <a:lnTo>
                  <a:pt x="6932" y="537"/>
                </a:lnTo>
                <a:lnTo>
                  <a:pt x="6905" y="585"/>
                </a:lnTo>
                <a:lnTo>
                  <a:pt x="6862" y="585"/>
                </a:lnTo>
                <a:lnTo>
                  <a:pt x="6862" y="551"/>
                </a:lnTo>
                <a:lnTo>
                  <a:pt x="6832" y="551"/>
                </a:lnTo>
                <a:lnTo>
                  <a:pt x="6832" y="585"/>
                </a:lnTo>
                <a:lnTo>
                  <a:pt x="6790" y="585"/>
                </a:lnTo>
                <a:lnTo>
                  <a:pt x="6790" y="649"/>
                </a:lnTo>
                <a:lnTo>
                  <a:pt x="6767" y="649"/>
                </a:lnTo>
                <a:lnTo>
                  <a:pt x="6767" y="532"/>
                </a:lnTo>
                <a:lnTo>
                  <a:pt x="6680" y="532"/>
                </a:lnTo>
                <a:lnTo>
                  <a:pt x="6680" y="464"/>
                </a:lnTo>
                <a:lnTo>
                  <a:pt x="6652" y="464"/>
                </a:lnTo>
                <a:lnTo>
                  <a:pt x="6652" y="437"/>
                </a:lnTo>
                <a:lnTo>
                  <a:pt x="6576" y="437"/>
                </a:lnTo>
                <a:lnTo>
                  <a:pt x="6576" y="385"/>
                </a:lnTo>
                <a:lnTo>
                  <a:pt x="6404" y="385"/>
                </a:lnTo>
                <a:lnTo>
                  <a:pt x="6404" y="378"/>
                </a:lnTo>
                <a:lnTo>
                  <a:pt x="6374" y="378"/>
                </a:lnTo>
                <a:lnTo>
                  <a:pt x="6374" y="216"/>
                </a:lnTo>
                <a:lnTo>
                  <a:pt x="6351" y="216"/>
                </a:lnTo>
                <a:lnTo>
                  <a:pt x="6351" y="77"/>
                </a:lnTo>
                <a:lnTo>
                  <a:pt x="6273" y="0"/>
                </a:lnTo>
                <a:lnTo>
                  <a:pt x="6252" y="0"/>
                </a:lnTo>
                <a:lnTo>
                  <a:pt x="6172" y="81"/>
                </a:lnTo>
                <a:lnTo>
                  <a:pt x="6172" y="371"/>
                </a:lnTo>
                <a:lnTo>
                  <a:pt x="6153" y="371"/>
                </a:lnTo>
                <a:lnTo>
                  <a:pt x="6153" y="437"/>
                </a:lnTo>
                <a:lnTo>
                  <a:pt x="6118" y="437"/>
                </a:lnTo>
                <a:lnTo>
                  <a:pt x="6118" y="416"/>
                </a:lnTo>
                <a:lnTo>
                  <a:pt x="6099" y="416"/>
                </a:lnTo>
                <a:lnTo>
                  <a:pt x="6099" y="403"/>
                </a:lnTo>
                <a:lnTo>
                  <a:pt x="6066" y="403"/>
                </a:lnTo>
                <a:lnTo>
                  <a:pt x="6066" y="434"/>
                </a:lnTo>
                <a:lnTo>
                  <a:pt x="6009" y="434"/>
                </a:lnTo>
                <a:lnTo>
                  <a:pt x="6009" y="341"/>
                </a:lnTo>
                <a:lnTo>
                  <a:pt x="5992" y="341"/>
                </a:lnTo>
                <a:lnTo>
                  <a:pt x="5992" y="285"/>
                </a:lnTo>
                <a:lnTo>
                  <a:pt x="5852" y="285"/>
                </a:lnTo>
                <a:lnTo>
                  <a:pt x="5852" y="389"/>
                </a:lnTo>
                <a:lnTo>
                  <a:pt x="5744" y="389"/>
                </a:lnTo>
                <a:lnTo>
                  <a:pt x="5744" y="454"/>
                </a:lnTo>
                <a:lnTo>
                  <a:pt x="5697" y="454"/>
                </a:lnTo>
                <a:lnTo>
                  <a:pt x="5697" y="512"/>
                </a:lnTo>
                <a:lnTo>
                  <a:pt x="5640" y="512"/>
                </a:lnTo>
                <a:lnTo>
                  <a:pt x="5640" y="397"/>
                </a:lnTo>
                <a:lnTo>
                  <a:pt x="5613" y="397"/>
                </a:lnTo>
                <a:lnTo>
                  <a:pt x="5613" y="312"/>
                </a:lnTo>
                <a:lnTo>
                  <a:pt x="5539" y="312"/>
                </a:lnTo>
                <a:lnTo>
                  <a:pt x="5539" y="341"/>
                </a:lnTo>
                <a:lnTo>
                  <a:pt x="5452" y="341"/>
                </a:lnTo>
                <a:lnTo>
                  <a:pt x="5437" y="378"/>
                </a:lnTo>
                <a:lnTo>
                  <a:pt x="5437" y="506"/>
                </a:lnTo>
                <a:lnTo>
                  <a:pt x="5405" y="506"/>
                </a:lnTo>
                <a:lnTo>
                  <a:pt x="5405" y="438"/>
                </a:lnTo>
                <a:lnTo>
                  <a:pt x="5393" y="438"/>
                </a:lnTo>
                <a:lnTo>
                  <a:pt x="5393" y="408"/>
                </a:lnTo>
                <a:lnTo>
                  <a:pt x="5352" y="408"/>
                </a:lnTo>
                <a:lnTo>
                  <a:pt x="5352" y="442"/>
                </a:lnTo>
                <a:lnTo>
                  <a:pt x="5336" y="442"/>
                </a:lnTo>
                <a:lnTo>
                  <a:pt x="5336" y="472"/>
                </a:lnTo>
                <a:lnTo>
                  <a:pt x="5328" y="472"/>
                </a:lnTo>
                <a:lnTo>
                  <a:pt x="5328" y="535"/>
                </a:lnTo>
                <a:lnTo>
                  <a:pt x="5296" y="535"/>
                </a:lnTo>
                <a:lnTo>
                  <a:pt x="5296" y="515"/>
                </a:lnTo>
                <a:lnTo>
                  <a:pt x="5129" y="515"/>
                </a:lnTo>
                <a:lnTo>
                  <a:pt x="5129" y="571"/>
                </a:lnTo>
                <a:lnTo>
                  <a:pt x="5089" y="571"/>
                </a:lnTo>
                <a:lnTo>
                  <a:pt x="5089" y="515"/>
                </a:lnTo>
                <a:lnTo>
                  <a:pt x="5022" y="515"/>
                </a:lnTo>
                <a:lnTo>
                  <a:pt x="5022" y="598"/>
                </a:lnTo>
                <a:lnTo>
                  <a:pt x="4998" y="598"/>
                </a:lnTo>
                <a:lnTo>
                  <a:pt x="4998" y="559"/>
                </a:lnTo>
                <a:lnTo>
                  <a:pt x="4955" y="559"/>
                </a:lnTo>
                <a:lnTo>
                  <a:pt x="4955" y="544"/>
                </a:lnTo>
                <a:lnTo>
                  <a:pt x="4901" y="544"/>
                </a:lnTo>
                <a:lnTo>
                  <a:pt x="4901" y="485"/>
                </a:lnTo>
                <a:lnTo>
                  <a:pt x="4883" y="485"/>
                </a:lnTo>
                <a:lnTo>
                  <a:pt x="4883" y="440"/>
                </a:lnTo>
                <a:lnTo>
                  <a:pt x="4863" y="440"/>
                </a:lnTo>
                <a:lnTo>
                  <a:pt x="4863" y="395"/>
                </a:lnTo>
                <a:lnTo>
                  <a:pt x="4838" y="395"/>
                </a:lnTo>
                <a:lnTo>
                  <a:pt x="4838" y="581"/>
                </a:lnTo>
                <a:lnTo>
                  <a:pt x="4807" y="581"/>
                </a:lnTo>
                <a:lnTo>
                  <a:pt x="4807" y="557"/>
                </a:lnTo>
                <a:lnTo>
                  <a:pt x="4772" y="557"/>
                </a:lnTo>
                <a:lnTo>
                  <a:pt x="4772" y="445"/>
                </a:lnTo>
                <a:lnTo>
                  <a:pt x="4759" y="445"/>
                </a:lnTo>
                <a:lnTo>
                  <a:pt x="4759" y="488"/>
                </a:lnTo>
                <a:lnTo>
                  <a:pt x="4730" y="488"/>
                </a:lnTo>
                <a:lnTo>
                  <a:pt x="4730" y="525"/>
                </a:lnTo>
                <a:lnTo>
                  <a:pt x="4672" y="525"/>
                </a:lnTo>
                <a:lnTo>
                  <a:pt x="4672" y="463"/>
                </a:lnTo>
                <a:lnTo>
                  <a:pt x="4602" y="463"/>
                </a:lnTo>
                <a:lnTo>
                  <a:pt x="4602" y="319"/>
                </a:lnTo>
                <a:lnTo>
                  <a:pt x="4487" y="319"/>
                </a:lnTo>
                <a:lnTo>
                  <a:pt x="4487" y="462"/>
                </a:lnTo>
                <a:lnTo>
                  <a:pt x="4456" y="462"/>
                </a:lnTo>
                <a:lnTo>
                  <a:pt x="4456" y="498"/>
                </a:lnTo>
                <a:lnTo>
                  <a:pt x="4408" y="498"/>
                </a:lnTo>
                <a:lnTo>
                  <a:pt x="4408" y="531"/>
                </a:lnTo>
                <a:lnTo>
                  <a:pt x="4346" y="531"/>
                </a:lnTo>
                <a:lnTo>
                  <a:pt x="4346" y="480"/>
                </a:lnTo>
                <a:lnTo>
                  <a:pt x="4293" y="480"/>
                </a:lnTo>
                <a:lnTo>
                  <a:pt x="4293" y="511"/>
                </a:lnTo>
                <a:lnTo>
                  <a:pt x="4272" y="511"/>
                </a:lnTo>
                <a:lnTo>
                  <a:pt x="4272" y="559"/>
                </a:lnTo>
                <a:lnTo>
                  <a:pt x="4231" y="559"/>
                </a:lnTo>
                <a:lnTo>
                  <a:pt x="4231" y="455"/>
                </a:lnTo>
                <a:lnTo>
                  <a:pt x="4185" y="455"/>
                </a:lnTo>
                <a:lnTo>
                  <a:pt x="4185" y="479"/>
                </a:lnTo>
                <a:lnTo>
                  <a:pt x="4155" y="479"/>
                </a:lnTo>
                <a:lnTo>
                  <a:pt x="4155" y="503"/>
                </a:lnTo>
                <a:lnTo>
                  <a:pt x="4135" y="503"/>
                </a:lnTo>
                <a:lnTo>
                  <a:pt x="4135" y="523"/>
                </a:lnTo>
                <a:lnTo>
                  <a:pt x="4092" y="523"/>
                </a:lnTo>
                <a:lnTo>
                  <a:pt x="4092" y="397"/>
                </a:lnTo>
                <a:lnTo>
                  <a:pt x="4024" y="397"/>
                </a:lnTo>
                <a:lnTo>
                  <a:pt x="4024" y="378"/>
                </a:lnTo>
                <a:lnTo>
                  <a:pt x="3998" y="378"/>
                </a:lnTo>
                <a:lnTo>
                  <a:pt x="3998" y="341"/>
                </a:lnTo>
                <a:lnTo>
                  <a:pt x="3982" y="341"/>
                </a:lnTo>
                <a:lnTo>
                  <a:pt x="3982" y="312"/>
                </a:lnTo>
                <a:lnTo>
                  <a:pt x="3925" y="312"/>
                </a:lnTo>
                <a:lnTo>
                  <a:pt x="3925" y="334"/>
                </a:lnTo>
                <a:lnTo>
                  <a:pt x="3916" y="334"/>
                </a:lnTo>
                <a:lnTo>
                  <a:pt x="3916" y="360"/>
                </a:lnTo>
                <a:lnTo>
                  <a:pt x="3901" y="360"/>
                </a:lnTo>
                <a:lnTo>
                  <a:pt x="3901" y="527"/>
                </a:lnTo>
                <a:lnTo>
                  <a:pt x="3883" y="527"/>
                </a:lnTo>
                <a:lnTo>
                  <a:pt x="3883" y="402"/>
                </a:lnTo>
                <a:lnTo>
                  <a:pt x="3840" y="402"/>
                </a:lnTo>
                <a:lnTo>
                  <a:pt x="3840" y="384"/>
                </a:lnTo>
                <a:lnTo>
                  <a:pt x="3817" y="384"/>
                </a:lnTo>
                <a:lnTo>
                  <a:pt x="3817" y="406"/>
                </a:lnTo>
                <a:lnTo>
                  <a:pt x="3777" y="406"/>
                </a:lnTo>
                <a:lnTo>
                  <a:pt x="3777" y="221"/>
                </a:lnTo>
                <a:lnTo>
                  <a:pt x="3762" y="221"/>
                </a:lnTo>
                <a:lnTo>
                  <a:pt x="3762" y="191"/>
                </a:lnTo>
                <a:lnTo>
                  <a:pt x="3738" y="191"/>
                </a:lnTo>
                <a:lnTo>
                  <a:pt x="3738" y="221"/>
                </a:lnTo>
                <a:lnTo>
                  <a:pt x="3723" y="221"/>
                </a:lnTo>
                <a:lnTo>
                  <a:pt x="3723" y="521"/>
                </a:lnTo>
                <a:lnTo>
                  <a:pt x="3703" y="521"/>
                </a:lnTo>
                <a:lnTo>
                  <a:pt x="3703" y="485"/>
                </a:lnTo>
                <a:lnTo>
                  <a:pt x="3596" y="485"/>
                </a:lnTo>
                <a:lnTo>
                  <a:pt x="3596" y="134"/>
                </a:lnTo>
                <a:lnTo>
                  <a:pt x="3577" y="134"/>
                </a:lnTo>
                <a:lnTo>
                  <a:pt x="3577" y="120"/>
                </a:lnTo>
                <a:lnTo>
                  <a:pt x="3526" y="120"/>
                </a:lnTo>
                <a:lnTo>
                  <a:pt x="3526" y="215"/>
                </a:lnTo>
                <a:lnTo>
                  <a:pt x="3482" y="259"/>
                </a:lnTo>
                <a:lnTo>
                  <a:pt x="3482" y="285"/>
                </a:lnTo>
                <a:lnTo>
                  <a:pt x="3467" y="285"/>
                </a:lnTo>
                <a:lnTo>
                  <a:pt x="3467" y="355"/>
                </a:lnTo>
                <a:lnTo>
                  <a:pt x="3374" y="328"/>
                </a:lnTo>
                <a:lnTo>
                  <a:pt x="3374" y="554"/>
                </a:lnTo>
                <a:lnTo>
                  <a:pt x="3311" y="554"/>
                </a:lnTo>
                <a:lnTo>
                  <a:pt x="3311" y="532"/>
                </a:lnTo>
                <a:lnTo>
                  <a:pt x="3279" y="532"/>
                </a:lnTo>
                <a:lnTo>
                  <a:pt x="3279" y="502"/>
                </a:lnTo>
                <a:lnTo>
                  <a:pt x="3219" y="502"/>
                </a:lnTo>
                <a:lnTo>
                  <a:pt x="3219" y="283"/>
                </a:lnTo>
                <a:lnTo>
                  <a:pt x="3179" y="283"/>
                </a:lnTo>
                <a:lnTo>
                  <a:pt x="3179" y="263"/>
                </a:lnTo>
                <a:lnTo>
                  <a:pt x="3118" y="263"/>
                </a:lnTo>
                <a:lnTo>
                  <a:pt x="3118" y="304"/>
                </a:lnTo>
                <a:lnTo>
                  <a:pt x="3083" y="304"/>
                </a:lnTo>
                <a:lnTo>
                  <a:pt x="3083" y="354"/>
                </a:lnTo>
                <a:lnTo>
                  <a:pt x="2940" y="354"/>
                </a:lnTo>
                <a:lnTo>
                  <a:pt x="2940" y="404"/>
                </a:lnTo>
                <a:lnTo>
                  <a:pt x="2922" y="404"/>
                </a:lnTo>
                <a:lnTo>
                  <a:pt x="2922" y="589"/>
                </a:lnTo>
                <a:lnTo>
                  <a:pt x="2831" y="589"/>
                </a:lnTo>
                <a:lnTo>
                  <a:pt x="2831" y="571"/>
                </a:lnTo>
                <a:lnTo>
                  <a:pt x="2797" y="571"/>
                </a:lnTo>
                <a:lnTo>
                  <a:pt x="2797" y="521"/>
                </a:lnTo>
                <a:lnTo>
                  <a:pt x="2777" y="502"/>
                </a:lnTo>
                <a:lnTo>
                  <a:pt x="2673" y="502"/>
                </a:lnTo>
                <a:lnTo>
                  <a:pt x="2673" y="572"/>
                </a:lnTo>
                <a:lnTo>
                  <a:pt x="2641" y="572"/>
                </a:lnTo>
                <a:lnTo>
                  <a:pt x="2641" y="598"/>
                </a:lnTo>
                <a:lnTo>
                  <a:pt x="2525" y="598"/>
                </a:lnTo>
                <a:lnTo>
                  <a:pt x="2525" y="520"/>
                </a:lnTo>
                <a:lnTo>
                  <a:pt x="2489" y="520"/>
                </a:lnTo>
                <a:lnTo>
                  <a:pt x="2489" y="479"/>
                </a:lnTo>
                <a:lnTo>
                  <a:pt x="2468" y="479"/>
                </a:lnTo>
                <a:lnTo>
                  <a:pt x="2468" y="464"/>
                </a:lnTo>
                <a:lnTo>
                  <a:pt x="2384" y="464"/>
                </a:lnTo>
                <a:lnTo>
                  <a:pt x="2384" y="510"/>
                </a:lnTo>
                <a:lnTo>
                  <a:pt x="2363" y="510"/>
                </a:lnTo>
                <a:lnTo>
                  <a:pt x="2363" y="557"/>
                </a:lnTo>
                <a:lnTo>
                  <a:pt x="2328" y="557"/>
                </a:lnTo>
                <a:lnTo>
                  <a:pt x="2328" y="350"/>
                </a:lnTo>
                <a:lnTo>
                  <a:pt x="2146" y="350"/>
                </a:lnTo>
                <a:lnTo>
                  <a:pt x="2146" y="399"/>
                </a:lnTo>
                <a:lnTo>
                  <a:pt x="2037" y="399"/>
                </a:lnTo>
                <a:lnTo>
                  <a:pt x="2037" y="622"/>
                </a:lnTo>
                <a:lnTo>
                  <a:pt x="2021" y="622"/>
                </a:lnTo>
                <a:lnTo>
                  <a:pt x="2021" y="568"/>
                </a:lnTo>
                <a:lnTo>
                  <a:pt x="2009" y="568"/>
                </a:lnTo>
                <a:lnTo>
                  <a:pt x="2009" y="544"/>
                </a:lnTo>
                <a:lnTo>
                  <a:pt x="1953" y="544"/>
                </a:lnTo>
                <a:lnTo>
                  <a:pt x="1953" y="520"/>
                </a:lnTo>
                <a:lnTo>
                  <a:pt x="1940" y="520"/>
                </a:lnTo>
                <a:lnTo>
                  <a:pt x="1940" y="542"/>
                </a:lnTo>
                <a:lnTo>
                  <a:pt x="1901" y="542"/>
                </a:lnTo>
                <a:lnTo>
                  <a:pt x="1901" y="493"/>
                </a:lnTo>
                <a:lnTo>
                  <a:pt x="1883" y="433"/>
                </a:lnTo>
                <a:lnTo>
                  <a:pt x="1838" y="433"/>
                </a:lnTo>
                <a:lnTo>
                  <a:pt x="1838" y="551"/>
                </a:lnTo>
                <a:lnTo>
                  <a:pt x="1788" y="551"/>
                </a:lnTo>
                <a:lnTo>
                  <a:pt x="1788" y="587"/>
                </a:lnTo>
                <a:lnTo>
                  <a:pt x="1718" y="587"/>
                </a:lnTo>
                <a:lnTo>
                  <a:pt x="1718" y="557"/>
                </a:lnTo>
                <a:lnTo>
                  <a:pt x="1694" y="557"/>
                </a:lnTo>
                <a:lnTo>
                  <a:pt x="1694" y="589"/>
                </a:lnTo>
                <a:lnTo>
                  <a:pt x="1625" y="589"/>
                </a:lnTo>
                <a:lnTo>
                  <a:pt x="1625" y="615"/>
                </a:lnTo>
                <a:lnTo>
                  <a:pt x="1599" y="615"/>
                </a:lnTo>
                <a:lnTo>
                  <a:pt x="1599" y="637"/>
                </a:lnTo>
                <a:lnTo>
                  <a:pt x="1522" y="637"/>
                </a:lnTo>
                <a:lnTo>
                  <a:pt x="1522" y="613"/>
                </a:lnTo>
                <a:lnTo>
                  <a:pt x="1508" y="613"/>
                </a:lnTo>
                <a:lnTo>
                  <a:pt x="1508" y="479"/>
                </a:lnTo>
                <a:lnTo>
                  <a:pt x="1392" y="479"/>
                </a:lnTo>
                <a:lnTo>
                  <a:pt x="1392" y="572"/>
                </a:lnTo>
                <a:lnTo>
                  <a:pt x="1302" y="572"/>
                </a:lnTo>
                <a:lnTo>
                  <a:pt x="1302" y="538"/>
                </a:lnTo>
                <a:lnTo>
                  <a:pt x="1278" y="538"/>
                </a:lnTo>
                <a:lnTo>
                  <a:pt x="1278" y="514"/>
                </a:lnTo>
                <a:lnTo>
                  <a:pt x="1201" y="514"/>
                </a:lnTo>
                <a:lnTo>
                  <a:pt x="1201" y="610"/>
                </a:lnTo>
                <a:lnTo>
                  <a:pt x="1176" y="610"/>
                </a:lnTo>
                <a:lnTo>
                  <a:pt x="1176" y="594"/>
                </a:lnTo>
                <a:lnTo>
                  <a:pt x="1150" y="594"/>
                </a:lnTo>
                <a:lnTo>
                  <a:pt x="1150" y="551"/>
                </a:lnTo>
                <a:lnTo>
                  <a:pt x="1118" y="551"/>
                </a:lnTo>
                <a:lnTo>
                  <a:pt x="1118" y="645"/>
                </a:lnTo>
                <a:lnTo>
                  <a:pt x="1092" y="645"/>
                </a:lnTo>
                <a:lnTo>
                  <a:pt x="1092" y="616"/>
                </a:lnTo>
                <a:lnTo>
                  <a:pt x="939" y="616"/>
                </a:lnTo>
                <a:lnTo>
                  <a:pt x="939" y="566"/>
                </a:lnTo>
                <a:lnTo>
                  <a:pt x="923" y="566"/>
                </a:lnTo>
                <a:lnTo>
                  <a:pt x="923" y="544"/>
                </a:lnTo>
                <a:lnTo>
                  <a:pt x="896" y="544"/>
                </a:lnTo>
                <a:lnTo>
                  <a:pt x="896" y="501"/>
                </a:lnTo>
                <a:lnTo>
                  <a:pt x="845" y="501"/>
                </a:lnTo>
                <a:lnTo>
                  <a:pt x="845" y="553"/>
                </a:lnTo>
                <a:lnTo>
                  <a:pt x="750" y="553"/>
                </a:lnTo>
                <a:lnTo>
                  <a:pt x="750" y="576"/>
                </a:lnTo>
                <a:lnTo>
                  <a:pt x="733" y="576"/>
                </a:lnTo>
                <a:lnTo>
                  <a:pt x="733" y="613"/>
                </a:lnTo>
                <a:lnTo>
                  <a:pt x="680" y="613"/>
                </a:lnTo>
                <a:lnTo>
                  <a:pt x="680" y="574"/>
                </a:lnTo>
                <a:lnTo>
                  <a:pt x="560" y="574"/>
                </a:lnTo>
                <a:lnTo>
                  <a:pt x="560" y="605"/>
                </a:lnTo>
                <a:lnTo>
                  <a:pt x="502" y="605"/>
                </a:lnTo>
                <a:lnTo>
                  <a:pt x="502" y="557"/>
                </a:lnTo>
                <a:lnTo>
                  <a:pt x="475" y="557"/>
                </a:lnTo>
                <a:lnTo>
                  <a:pt x="475" y="511"/>
                </a:lnTo>
                <a:lnTo>
                  <a:pt x="440" y="511"/>
                </a:lnTo>
                <a:lnTo>
                  <a:pt x="440" y="485"/>
                </a:lnTo>
                <a:lnTo>
                  <a:pt x="373" y="485"/>
                </a:lnTo>
                <a:lnTo>
                  <a:pt x="373" y="510"/>
                </a:lnTo>
                <a:lnTo>
                  <a:pt x="316" y="510"/>
                </a:lnTo>
                <a:lnTo>
                  <a:pt x="316" y="527"/>
                </a:lnTo>
                <a:lnTo>
                  <a:pt x="293" y="527"/>
                </a:lnTo>
                <a:lnTo>
                  <a:pt x="293" y="562"/>
                </a:lnTo>
                <a:lnTo>
                  <a:pt x="280" y="562"/>
                </a:lnTo>
                <a:lnTo>
                  <a:pt x="280" y="614"/>
                </a:lnTo>
                <a:lnTo>
                  <a:pt x="100" y="614"/>
                </a:lnTo>
                <a:lnTo>
                  <a:pt x="100" y="663"/>
                </a:lnTo>
                <a:lnTo>
                  <a:pt x="0" y="663"/>
                </a:lnTo>
                <a:lnTo>
                  <a:pt x="0" y="1150"/>
                </a:lnTo>
                <a:lnTo>
                  <a:pt x="7679" y="1150"/>
                </a:lnTo>
                <a:lnTo>
                  <a:pt x="7679" y="512"/>
                </a:lnTo>
                <a:close/>
              </a:path>
            </a:pathLst>
          </a:custGeom>
          <a:solidFill>
            <a:srgbClr val="5706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 name="Google Shape;394;p56"/>
          <p:cNvSpPr txBox="1"/>
          <p:nvPr/>
        </p:nvSpPr>
        <p:spPr>
          <a:xfrm>
            <a:off x="435000" y="632250"/>
            <a:ext cx="8274000" cy="31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rgbClr val="3C3830"/>
              </a:solidFill>
              <a:latin typeface="Raleway"/>
              <a:ea typeface="Raleway"/>
              <a:cs typeface="Raleway"/>
              <a:sym typeface="Raleway"/>
            </a:endParaRPr>
          </a:p>
          <a:p>
            <a:pPr indent="-336550" lvl="0" marL="457200" rtl="0" algn="l">
              <a:lnSpc>
                <a:spcPct val="115000"/>
              </a:lnSpc>
              <a:spcBef>
                <a:spcPts val="1000"/>
              </a:spcBef>
              <a:spcAft>
                <a:spcPts val="0"/>
              </a:spcAft>
              <a:buClr>
                <a:srgbClr val="3C3830"/>
              </a:buClr>
              <a:buSzPts val="1700"/>
              <a:buFont typeface="Raleway"/>
              <a:buChar char="●"/>
            </a:pPr>
            <a:r>
              <a:rPr lang="en" sz="1600">
                <a:solidFill>
                  <a:schemeClr val="dk2"/>
                </a:solidFill>
                <a:latin typeface="Raleway"/>
                <a:ea typeface="Raleway"/>
                <a:cs typeface="Raleway"/>
                <a:sym typeface="Raleway"/>
              </a:rPr>
              <a:t>Because the computer efficiency is not enough, the study currently uses the </a:t>
            </a:r>
            <a:r>
              <a:rPr b="1" lang="en" sz="1600">
                <a:solidFill>
                  <a:schemeClr val="dk2"/>
                </a:solidFill>
                <a:latin typeface="Raleway"/>
                <a:ea typeface="Raleway"/>
                <a:cs typeface="Raleway"/>
                <a:sym typeface="Raleway"/>
              </a:rPr>
              <a:t>monthly</a:t>
            </a:r>
            <a:r>
              <a:rPr lang="en" sz="1600">
                <a:solidFill>
                  <a:schemeClr val="dk2"/>
                </a:solidFill>
                <a:latin typeface="Raleway"/>
                <a:ea typeface="Raleway"/>
                <a:cs typeface="Raleway"/>
                <a:sym typeface="Raleway"/>
              </a:rPr>
              <a:t> </a:t>
            </a:r>
            <a:r>
              <a:rPr lang="en" sz="1600">
                <a:solidFill>
                  <a:schemeClr val="dk2"/>
                </a:solidFill>
                <a:latin typeface="Raleway"/>
                <a:ea typeface="Raleway"/>
                <a:cs typeface="Raleway"/>
                <a:sym typeface="Raleway"/>
              </a:rPr>
              <a:t>crime</a:t>
            </a:r>
            <a:r>
              <a:rPr lang="en" sz="1600">
                <a:solidFill>
                  <a:schemeClr val="dk2"/>
                </a:solidFill>
                <a:latin typeface="Raleway"/>
                <a:ea typeface="Raleway"/>
                <a:cs typeface="Raleway"/>
                <a:sym typeface="Raleway"/>
              </a:rPr>
              <a:t> data aggregated instead of </a:t>
            </a:r>
            <a:r>
              <a:rPr b="1" lang="en" sz="1600">
                <a:solidFill>
                  <a:schemeClr val="dk2"/>
                </a:solidFill>
                <a:latin typeface="Raleway"/>
                <a:ea typeface="Raleway"/>
                <a:cs typeface="Raleway"/>
                <a:sym typeface="Raleway"/>
              </a:rPr>
              <a:t>daily</a:t>
            </a:r>
            <a:r>
              <a:rPr lang="en" sz="1600">
                <a:solidFill>
                  <a:schemeClr val="dk2"/>
                </a:solidFill>
                <a:latin typeface="Raleway"/>
                <a:ea typeface="Raleway"/>
                <a:cs typeface="Raleway"/>
                <a:sym typeface="Raleway"/>
              </a:rPr>
              <a:t>, which may contain some bias. In further study, using </a:t>
            </a:r>
            <a:r>
              <a:rPr lang="en" sz="1600">
                <a:solidFill>
                  <a:schemeClr val="dk2"/>
                </a:solidFill>
                <a:latin typeface="Raleway"/>
                <a:ea typeface="Raleway"/>
                <a:cs typeface="Raleway"/>
                <a:sym typeface="Raleway"/>
              </a:rPr>
              <a:t>daily data</a:t>
            </a:r>
            <a:r>
              <a:rPr lang="en" sz="1600">
                <a:solidFill>
                  <a:schemeClr val="dk2"/>
                </a:solidFill>
                <a:latin typeface="Raleway"/>
                <a:ea typeface="Raleway"/>
                <a:cs typeface="Raleway"/>
                <a:sym typeface="Raleway"/>
              </a:rPr>
              <a:t> might be a better option.</a:t>
            </a:r>
            <a:endParaRPr sz="1600">
              <a:solidFill>
                <a:schemeClr val="dk2"/>
              </a:solidFill>
              <a:latin typeface="Raleway"/>
              <a:ea typeface="Raleway"/>
              <a:cs typeface="Raleway"/>
              <a:sym typeface="Raleway"/>
            </a:endParaRPr>
          </a:p>
          <a:p>
            <a:pPr indent="-336550" lvl="0" marL="457200" rtl="0" algn="l">
              <a:lnSpc>
                <a:spcPct val="115000"/>
              </a:lnSpc>
              <a:spcBef>
                <a:spcPts val="1200"/>
              </a:spcBef>
              <a:spcAft>
                <a:spcPts val="0"/>
              </a:spcAft>
              <a:buClr>
                <a:srgbClr val="3C3830"/>
              </a:buClr>
              <a:buSzPts val="1700"/>
              <a:buFont typeface="Raleway"/>
              <a:buChar char="●"/>
            </a:pPr>
            <a:r>
              <a:rPr lang="en" sz="1600">
                <a:solidFill>
                  <a:schemeClr val="dk2"/>
                </a:solidFill>
                <a:latin typeface="Raleway"/>
                <a:ea typeface="Raleway"/>
                <a:cs typeface="Raleway"/>
                <a:sym typeface="Raleway"/>
              </a:rPr>
              <a:t>The study only </a:t>
            </a:r>
            <a:r>
              <a:rPr lang="en" sz="1600">
                <a:solidFill>
                  <a:schemeClr val="dk2"/>
                </a:solidFill>
                <a:latin typeface="Raleway"/>
                <a:ea typeface="Raleway"/>
                <a:cs typeface="Raleway"/>
                <a:sym typeface="Raleway"/>
              </a:rPr>
              <a:t>included</a:t>
            </a:r>
            <a:r>
              <a:rPr lang="en" sz="1600">
                <a:solidFill>
                  <a:schemeClr val="dk2"/>
                </a:solidFill>
                <a:latin typeface="Raleway"/>
                <a:ea typeface="Raleway"/>
                <a:cs typeface="Raleway"/>
                <a:sym typeface="Raleway"/>
              </a:rPr>
              <a:t> a few features regarding to population, housing and weather. There are still a lot of possible features which need to be explored in the future.</a:t>
            </a:r>
            <a:endParaRPr sz="1600">
              <a:solidFill>
                <a:schemeClr val="dk2"/>
              </a:solidFill>
              <a:latin typeface="Raleway"/>
              <a:ea typeface="Raleway"/>
              <a:cs typeface="Raleway"/>
              <a:sym typeface="Raleway"/>
            </a:endParaRPr>
          </a:p>
          <a:p>
            <a:pPr indent="-336550" lvl="0" marL="457200" rtl="0" algn="l">
              <a:lnSpc>
                <a:spcPct val="115000"/>
              </a:lnSpc>
              <a:spcBef>
                <a:spcPts val="1000"/>
              </a:spcBef>
              <a:spcAft>
                <a:spcPts val="0"/>
              </a:spcAft>
              <a:buClr>
                <a:srgbClr val="3C3830"/>
              </a:buClr>
              <a:buSzPts val="1700"/>
              <a:buFont typeface="Raleway"/>
              <a:buChar char="●"/>
            </a:pPr>
            <a:r>
              <a:rPr lang="en" sz="1600">
                <a:solidFill>
                  <a:schemeClr val="dk2"/>
                </a:solidFill>
                <a:latin typeface="Raleway"/>
                <a:ea typeface="Raleway"/>
                <a:cs typeface="Raleway"/>
                <a:sym typeface="Raleway"/>
              </a:rPr>
              <a:t>The </a:t>
            </a:r>
            <a:r>
              <a:rPr b="1" lang="en" sz="1600">
                <a:solidFill>
                  <a:schemeClr val="dk2"/>
                </a:solidFill>
                <a:latin typeface="Raleway"/>
                <a:ea typeface="Raleway"/>
                <a:cs typeface="Raleway"/>
                <a:sym typeface="Raleway"/>
              </a:rPr>
              <a:t>loss</a:t>
            </a:r>
            <a:r>
              <a:rPr lang="en" sz="1600">
                <a:solidFill>
                  <a:schemeClr val="dk2"/>
                </a:solidFill>
                <a:latin typeface="Raleway"/>
                <a:ea typeface="Raleway"/>
                <a:cs typeface="Raleway"/>
                <a:sym typeface="Raleway"/>
              </a:rPr>
              <a:t> of current model RNN is </a:t>
            </a:r>
            <a:r>
              <a:rPr b="1" lang="en" sz="1600">
                <a:solidFill>
                  <a:schemeClr val="dk2"/>
                </a:solidFill>
                <a:latin typeface="Raleway"/>
                <a:ea typeface="Raleway"/>
                <a:cs typeface="Raleway"/>
                <a:sym typeface="Raleway"/>
              </a:rPr>
              <a:t>2.83,</a:t>
            </a:r>
            <a:r>
              <a:rPr lang="en" sz="1600">
                <a:solidFill>
                  <a:schemeClr val="dk2"/>
                </a:solidFill>
                <a:latin typeface="Raleway"/>
                <a:ea typeface="Raleway"/>
                <a:cs typeface="Raleway"/>
                <a:sym typeface="Raleway"/>
              </a:rPr>
              <a:t> which still has room for improvement. More complicated models might be tried in later study.</a:t>
            </a:r>
            <a:endParaRPr sz="1700">
              <a:solidFill>
                <a:srgbClr val="3C3830"/>
              </a:solidFill>
              <a:latin typeface="Raleway"/>
              <a:ea typeface="Raleway"/>
              <a:cs typeface="Raleway"/>
              <a:sym typeface="Raleway"/>
            </a:endParaRPr>
          </a:p>
        </p:txBody>
      </p:sp>
      <p:sp>
        <p:nvSpPr>
          <p:cNvPr id="395" name="Google Shape;395;p56"/>
          <p:cNvSpPr txBox="1"/>
          <p:nvPr/>
        </p:nvSpPr>
        <p:spPr>
          <a:xfrm>
            <a:off x="106325" y="259200"/>
            <a:ext cx="24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96" name="Google Shape;396;p56"/>
          <p:cNvSpPr txBox="1"/>
          <p:nvPr/>
        </p:nvSpPr>
        <p:spPr>
          <a:xfrm>
            <a:off x="1717800" y="67425"/>
            <a:ext cx="570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Raleway"/>
                <a:ea typeface="Raleway"/>
                <a:cs typeface="Raleway"/>
                <a:sym typeface="Raleway"/>
              </a:rPr>
              <a:t>Limitations </a:t>
            </a:r>
            <a:endParaRPr b="1" sz="35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ph type="ctrTitle"/>
          </p:nvPr>
        </p:nvSpPr>
        <p:spPr>
          <a:xfrm>
            <a:off x="480150" y="501975"/>
            <a:ext cx="8183700" cy="14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4000">
                <a:latin typeface="Raleway ExtraBold"/>
                <a:ea typeface="Raleway ExtraBold"/>
                <a:cs typeface="Raleway ExtraBold"/>
                <a:sym typeface="Raleway ExtraBold"/>
              </a:rPr>
              <a:t>THANKS</a:t>
            </a:r>
            <a:endParaRPr b="0" sz="6200">
              <a:latin typeface="Raleway ExtraBold"/>
              <a:ea typeface="Raleway ExtraBold"/>
              <a:cs typeface="Raleway ExtraBold"/>
              <a:sym typeface="Raleway ExtraBold"/>
            </a:endParaRPr>
          </a:p>
        </p:txBody>
      </p:sp>
      <p:pic>
        <p:nvPicPr>
          <p:cNvPr id="402" name="Google Shape;402;p57"/>
          <p:cNvPicPr preferRelativeResize="0"/>
          <p:nvPr/>
        </p:nvPicPr>
        <p:blipFill rotWithShape="1">
          <a:blip r:embed="rId3">
            <a:alphaModFix/>
          </a:blip>
          <a:srcRect b="39912" l="11417" r="11231" t="40417"/>
          <a:stretch/>
        </p:blipFill>
        <p:spPr>
          <a:xfrm>
            <a:off x="7133650" y="27150"/>
            <a:ext cx="2010350" cy="383400"/>
          </a:xfrm>
          <a:prstGeom prst="rect">
            <a:avLst/>
          </a:prstGeom>
          <a:noFill/>
          <a:ln>
            <a:noFill/>
          </a:ln>
        </p:spPr>
      </p:pic>
      <p:sp>
        <p:nvSpPr>
          <p:cNvPr id="403" name="Google Shape;403;p57"/>
          <p:cNvSpPr txBox="1"/>
          <p:nvPr/>
        </p:nvSpPr>
        <p:spPr>
          <a:xfrm>
            <a:off x="637850" y="3237750"/>
            <a:ext cx="80316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500">
                <a:solidFill>
                  <a:schemeClr val="lt1"/>
                </a:solidFill>
                <a:latin typeface="Raleway"/>
                <a:ea typeface="Raleway"/>
                <a:cs typeface="Raleway"/>
                <a:sym typeface="Raleway"/>
              </a:rPr>
              <a:t>Team Members: </a:t>
            </a:r>
            <a:endParaRPr sz="1500">
              <a:solidFill>
                <a:schemeClr val="lt1"/>
              </a:solidFill>
              <a:latin typeface="Raleway"/>
              <a:ea typeface="Raleway"/>
              <a:cs typeface="Raleway"/>
              <a:sym typeface="Raleway"/>
            </a:endParaRPr>
          </a:p>
          <a:p>
            <a:pPr indent="0" lvl="0" marL="0" rtl="0" algn="l">
              <a:spcBef>
                <a:spcPts val="600"/>
              </a:spcBef>
              <a:spcAft>
                <a:spcPts val="0"/>
              </a:spcAft>
              <a:buClr>
                <a:schemeClr val="dk2"/>
              </a:buClr>
              <a:buSzPts val="1100"/>
              <a:buFont typeface="Arial"/>
              <a:buNone/>
            </a:pPr>
            <a:r>
              <a:rPr lang="en" sz="1200">
                <a:solidFill>
                  <a:srgbClr val="C9DAF8"/>
                </a:solidFill>
                <a:latin typeface="Times New Roman"/>
                <a:ea typeface="Times New Roman"/>
                <a:cs typeface="Times New Roman"/>
                <a:sym typeface="Times New Roman"/>
              </a:rPr>
              <a:t>Dapeng Lin(dl4906), Qinchan Li(ql840), Shanshan Xie(sx2230), Junru Song(js12921), Yifan Zhang(yz8983), Yuanbo Zhang(yz9471)</a:t>
            </a:r>
            <a:endParaRPr sz="1500">
              <a:solidFill>
                <a:srgbClr val="C9DAF8"/>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500">
                <a:solidFill>
                  <a:schemeClr val="lt1"/>
                </a:solidFill>
                <a:latin typeface="Raleway"/>
                <a:ea typeface="Raleway"/>
                <a:cs typeface="Raleway"/>
                <a:sym typeface="Raleway"/>
              </a:rPr>
              <a:t>(Sorted by Last name)</a:t>
            </a:r>
            <a:endParaRPr b="1" sz="2500">
              <a:solidFill>
                <a:schemeClr val="l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3"/>
          <p:cNvPicPr preferRelativeResize="0"/>
          <p:nvPr/>
        </p:nvPicPr>
        <p:blipFill rotWithShape="1">
          <a:blip r:embed="rId3">
            <a:alphaModFix amt="30000"/>
          </a:blip>
          <a:srcRect b="0" l="0" r="0" t="0"/>
          <a:stretch/>
        </p:blipFill>
        <p:spPr>
          <a:xfrm flipH="1" rot="10800000">
            <a:off x="4262524" y="-3"/>
            <a:ext cx="4881477" cy="2397375"/>
          </a:xfrm>
          <a:prstGeom prst="rect">
            <a:avLst/>
          </a:prstGeom>
          <a:noFill/>
          <a:ln>
            <a:noFill/>
          </a:ln>
        </p:spPr>
      </p:pic>
      <p:sp>
        <p:nvSpPr>
          <p:cNvPr id="247" name="Google Shape;247;p43"/>
          <p:cNvSpPr/>
          <p:nvPr/>
        </p:nvSpPr>
        <p:spPr>
          <a:xfrm>
            <a:off x="0" y="4604700"/>
            <a:ext cx="9144000" cy="538801"/>
          </a:xfrm>
          <a:custGeom>
            <a:rect b="b" l="l" r="r" t="t"/>
            <a:pathLst>
              <a:path extrusionOk="0" h="1150" w="7679">
                <a:moveTo>
                  <a:pt x="7679" y="512"/>
                </a:moveTo>
                <a:lnTo>
                  <a:pt x="7608" y="512"/>
                </a:lnTo>
                <a:lnTo>
                  <a:pt x="7608" y="480"/>
                </a:lnTo>
                <a:lnTo>
                  <a:pt x="7511" y="480"/>
                </a:lnTo>
                <a:lnTo>
                  <a:pt x="7511" y="518"/>
                </a:lnTo>
                <a:lnTo>
                  <a:pt x="7489" y="518"/>
                </a:lnTo>
                <a:lnTo>
                  <a:pt x="7489" y="555"/>
                </a:lnTo>
                <a:lnTo>
                  <a:pt x="7465" y="555"/>
                </a:lnTo>
                <a:lnTo>
                  <a:pt x="7465" y="464"/>
                </a:lnTo>
                <a:lnTo>
                  <a:pt x="7401" y="464"/>
                </a:lnTo>
                <a:lnTo>
                  <a:pt x="7401" y="433"/>
                </a:lnTo>
                <a:lnTo>
                  <a:pt x="7379" y="433"/>
                </a:lnTo>
                <a:lnTo>
                  <a:pt x="7379" y="395"/>
                </a:lnTo>
                <a:lnTo>
                  <a:pt x="7307" y="395"/>
                </a:lnTo>
                <a:lnTo>
                  <a:pt x="7307" y="442"/>
                </a:lnTo>
                <a:lnTo>
                  <a:pt x="7285" y="442"/>
                </a:lnTo>
                <a:lnTo>
                  <a:pt x="7285" y="510"/>
                </a:lnTo>
                <a:lnTo>
                  <a:pt x="7253" y="510"/>
                </a:lnTo>
                <a:lnTo>
                  <a:pt x="7253" y="362"/>
                </a:lnTo>
                <a:lnTo>
                  <a:pt x="7236" y="362"/>
                </a:lnTo>
                <a:lnTo>
                  <a:pt x="7236" y="326"/>
                </a:lnTo>
                <a:lnTo>
                  <a:pt x="7175" y="326"/>
                </a:lnTo>
                <a:lnTo>
                  <a:pt x="7175" y="425"/>
                </a:lnTo>
                <a:lnTo>
                  <a:pt x="7164" y="425"/>
                </a:lnTo>
                <a:lnTo>
                  <a:pt x="7164" y="523"/>
                </a:lnTo>
                <a:lnTo>
                  <a:pt x="7140" y="548"/>
                </a:lnTo>
                <a:lnTo>
                  <a:pt x="7140" y="576"/>
                </a:lnTo>
                <a:lnTo>
                  <a:pt x="7114" y="576"/>
                </a:lnTo>
                <a:lnTo>
                  <a:pt x="7114" y="532"/>
                </a:lnTo>
                <a:lnTo>
                  <a:pt x="7098" y="518"/>
                </a:lnTo>
                <a:lnTo>
                  <a:pt x="7098" y="484"/>
                </a:lnTo>
                <a:lnTo>
                  <a:pt x="6977" y="484"/>
                </a:lnTo>
                <a:lnTo>
                  <a:pt x="6977" y="537"/>
                </a:lnTo>
                <a:lnTo>
                  <a:pt x="6932" y="537"/>
                </a:lnTo>
                <a:lnTo>
                  <a:pt x="6905" y="585"/>
                </a:lnTo>
                <a:lnTo>
                  <a:pt x="6862" y="585"/>
                </a:lnTo>
                <a:lnTo>
                  <a:pt x="6862" y="551"/>
                </a:lnTo>
                <a:lnTo>
                  <a:pt x="6832" y="551"/>
                </a:lnTo>
                <a:lnTo>
                  <a:pt x="6832" y="585"/>
                </a:lnTo>
                <a:lnTo>
                  <a:pt x="6790" y="585"/>
                </a:lnTo>
                <a:lnTo>
                  <a:pt x="6790" y="649"/>
                </a:lnTo>
                <a:lnTo>
                  <a:pt x="6767" y="649"/>
                </a:lnTo>
                <a:lnTo>
                  <a:pt x="6767" y="532"/>
                </a:lnTo>
                <a:lnTo>
                  <a:pt x="6680" y="532"/>
                </a:lnTo>
                <a:lnTo>
                  <a:pt x="6680" y="464"/>
                </a:lnTo>
                <a:lnTo>
                  <a:pt x="6652" y="464"/>
                </a:lnTo>
                <a:lnTo>
                  <a:pt x="6652" y="437"/>
                </a:lnTo>
                <a:lnTo>
                  <a:pt x="6576" y="437"/>
                </a:lnTo>
                <a:lnTo>
                  <a:pt x="6576" y="385"/>
                </a:lnTo>
                <a:lnTo>
                  <a:pt x="6404" y="385"/>
                </a:lnTo>
                <a:lnTo>
                  <a:pt x="6404" y="378"/>
                </a:lnTo>
                <a:lnTo>
                  <a:pt x="6374" y="378"/>
                </a:lnTo>
                <a:lnTo>
                  <a:pt x="6374" y="216"/>
                </a:lnTo>
                <a:lnTo>
                  <a:pt x="6351" y="216"/>
                </a:lnTo>
                <a:lnTo>
                  <a:pt x="6351" y="77"/>
                </a:lnTo>
                <a:lnTo>
                  <a:pt x="6273" y="0"/>
                </a:lnTo>
                <a:lnTo>
                  <a:pt x="6252" y="0"/>
                </a:lnTo>
                <a:lnTo>
                  <a:pt x="6172" y="81"/>
                </a:lnTo>
                <a:lnTo>
                  <a:pt x="6172" y="371"/>
                </a:lnTo>
                <a:lnTo>
                  <a:pt x="6153" y="371"/>
                </a:lnTo>
                <a:lnTo>
                  <a:pt x="6153" y="437"/>
                </a:lnTo>
                <a:lnTo>
                  <a:pt x="6118" y="437"/>
                </a:lnTo>
                <a:lnTo>
                  <a:pt x="6118" y="416"/>
                </a:lnTo>
                <a:lnTo>
                  <a:pt x="6099" y="416"/>
                </a:lnTo>
                <a:lnTo>
                  <a:pt x="6099" y="403"/>
                </a:lnTo>
                <a:lnTo>
                  <a:pt x="6066" y="403"/>
                </a:lnTo>
                <a:lnTo>
                  <a:pt x="6066" y="434"/>
                </a:lnTo>
                <a:lnTo>
                  <a:pt x="6009" y="434"/>
                </a:lnTo>
                <a:lnTo>
                  <a:pt x="6009" y="341"/>
                </a:lnTo>
                <a:lnTo>
                  <a:pt x="5992" y="341"/>
                </a:lnTo>
                <a:lnTo>
                  <a:pt x="5992" y="285"/>
                </a:lnTo>
                <a:lnTo>
                  <a:pt x="5852" y="285"/>
                </a:lnTo>
                <a:lnTo>
                  <a:pt x="5852" y="389"/>
                </a:lnTo>
                <a:lnTo>
                  <a:pt x="5744" y="389"/>
                </a:lnTo>
                <a:lnTo>
                  <a:pt x="5744" y="454"/>
                </a:lnTo>
                <a:lnTo>
                  <a:pt x="5697" y="454"/>
                </a:lnTo>
                <a:lnTo>
                  <a:pt x="5697" y="512"/>
                </a:lnTo>
                <a:lnTo>
                  <a:pt x="5640" y="512"/>
                </a:lnTo>
                <a:lnTo>
                  <a:pt x="5640" y="397"/>
                </a:lnTo>
                <a:lnTo>
                  <a:pt x="5613" y="397"/>
                </a:lnTo>
                <a:lnTo>
                  <a:pt x="5613" y="312"/>
                </a:lnTo>
                <a:lnTo>
                  <a:pt x="5539" y="312"/>
                </a:lnTo>
                <a:lnTo>
                  <a:pt x="5539" y="341"/>
                </a:lnTo>
                <a:lnTo>
                  <a:pt x="5452" y="341"/>
                </a:lnTo>
                <a:lnTo>
                  <a:pt x="5437" y="378"/>
                </a:lnTo>
                <a:lnTo>
                  <a:pt x="5437" y="506"/>
                </a:lnTo>
                <a:lnTo>
                  <a:pt x="5405" y="506"/>
                </a:lnTo>
                <a:lnTo>
                  <a:pt x="5405" y="438"/>
                </a:lnTo>
                <a:lnTo>
                  <a:pt x="5393" y="438"/>
                </a:lnTo>
                <a:lnTo>
                  <a:pt x="5393" y="408"/>
                </a:lnTo>
                <a:lnTo>
                  <a:pt x="5352" y="408"/>
                </a:lnTo>
                <a:lnTo>
                  <a:pt x="5352" y="442"/>
                </a:lnTo>
                <a:lnTo>
                  <a:pt x="5336" y="442"/>
                </a:lnTo>
                <a:lnTo>
                  <a:pt x="5336" y="472"/>
                </a:lnTo>
                <a:lnTo>
                  <a:pt x="5328" y="472"/>
                </a:lnTo>
                <a:lnTo>
                  <a:pt x="5328" y="535"/>
                </a:lnTo>
                <a:lnTo>
                  <a:pt x="5296" y="535"/>
                </a:lnTo>
                <a:lnTo>
                  <a:pt x="5296" y="515"/>
                </a:lnTo>
                <a:lnTo>
                  <a:pt x="5129" y="515"/>
                </a:lnTo>
                <a:lnTo>
                  <a:pt x="5129" y="571"/>
                </a:lnTo>
                <a:lnTo>
                  <a:pt x="5089" y="571"/>
                </a:lnTo>
                <a:lnTo>
                  <a:pt x="5089" y="515"/>
                </a:lnTo>
                <a:lnTo>
                  <a:pt x="5022" y="515"/>
                </a:lnTo>
                <a:lnTo>
                  <a:pt x="5022" y="598"/>
                </a:lnTo>
                <a:lnTo>
                  <a:pt x="4998" y="598"/>
                </a:lnTo>
                <a:lnTo>
                  <a:pt x="4998" y="559"/>
                </a:lnTo>
                <a:lnTo>
                  <a:pt x="4955" y="559"/>
                </a:lnTo>
                <a:lnTo>
                  <a:pt x="4955" y="544"/>
                </a:lnTo>
                <a:lnTo>
                  <a:pt x="4901" y="544"/>
                </a:lnTo>
                <a:lnTo>
                  <a:pt x="4901" y="485"/>
                </a:lnTo>
                <a:lnTo>
                  <a:pt x="4883" y="485"/>
                </a:lnTo>
                <a:lnTo>
                  <a:pt x="4883" y="440"/>
                </a:lnTo>
                <a:lnTo>
                  <a:pt x="4863" y="440"/>
                </a:lnTo>
                <a:lnTo>
                  <a:pt x="4863" y="395"/>
                </a:lnTo>
                <a:lnTo>
                  <a:pt x="4838" y="395"/>
                </a:lnTo>
                <a:lnTo>
                  <a:pt x="4838" y="581"/>
                </a:lnTo>
                <a:lnTo>
                  <a:pt x="4807" y="581"/>
                </a:lnTo>
                <a:lnTo>
                  <a:pt x="4807" y="557"/>
                </a:lnTo>
                <a:lnTo>
                  <a:pt x="4772" y="557"/>
                </a:lnTo>
                <a:lnTo>
                  <a:pt x="4772" y="445"/>
                </a:lnTo>
                <a:lnTo>
                  <a:pt x="4759" y="445"/>
                </a:lnTo>
                <a:lnTo>
                  <a:pt x="4759" y="488"/>
                </a:lnTo>
                <a:lnTo>
                  <a:pt x="4730" y="488"/>
                </a:lnTo>
                <a:lnTo>
                  <a:pt x="4730" y="525"/>
                </a:lnTo>
                <a:lnTo>
                  <a:pt x="4672" y="525"/>
                </a:lnTo>
                <a:lnTo>
                  <a:pt x="4672" y="463"/>
                </a:lnTo>
                <a:lnTo>
                  <a:pt x="4602" y="463"/>
                </a:lnTo>
                <a:lnTo>
                  <a:pt x="4602" y="319"/>
                </a:lnTo>
                <a:lnTo>
                  <a:pt x="4487" y="319"/>
                </a:lnTo>
                <a:lnTo>
                  <a:pt x="4487" y="462"/>
                </a:lnTo>
                <a:lnTo>
                  <a:pt x="4456" y="462"/>
                </a:lnTo>
                <a:lnTo>
                  <a:pt x="4456" y="498"/>
                </a:lnTo>
                <a:lnTo>
                  <a:pt x="4408" y="498"/>
                </a:lnTo>
                <a:lnTo>
                  <a:pt x="4408" y="531"/>
                </a:lnTo>
                <a:lnTo>
                  <a:pt x="4346" y="531"/>
                </a:lnTo>
                <a:lnTo>
                  <a:pt x="4346" y="480"/>
                </a:lnTo>
                <a:lnTo>
                  <a:pt x="4293" y="480"/>
                </a:lnTo>
                <a:lnTo>
                  <a:pt x="4293" y="511"/>
                </a:lnTo>
                <a:lnTo>
                  <a:pt x="4272" y="511"/>
                </a:lnTo>
                <a:lnTo>
                  <a:pt x="4272" y="559"/>
                </a:lnTo>
                <a:lnTo>
                  <a:pt x="4231" y="559"/>
                </a:lnTo>
                <a:lnTo>
                  <a:pt x="4231" y="455"/>
                </a:lnTo>
                <a:lnTo>
                  <a:pt x="4185" y="455"/>
                </a:lnTo>
                <a:lnTo>
                  <a:pt x="4185" y="479"/>
                </a:lnTo>
                <a:lnTo>
                  <a:pt x="4155" y="479"/>
                </a:lnTo>
                <a:lnTo>
                  <a:pt x="4155" y="503"/>
                </a:lnTo>
                <a:lnTo>
                  <a:pt x="4135" y="503"/>
                </a:lnTo>
                <a:lnTo>
                  <a:pt x="4135" y="523"/>
                </a:lnTo>
                <a:lnTo>
                  <a:pt x="4092" y="523"/>
                </a:lnTo>
                <a:lnTo>
                  <a:pt x="4092" y="397"/>
                </a:lnTo>
                <a:lnTo>
                  <a:pt x="4024" y="397"/>
                </a:lnTo>
                <a:lnTo>
                  <a:pt x="4024" y="378"/>
                </a:lnTo>
                <a:lnTo>
                  <a:pt x="3998" y="378"/>
                </a:lnTo>
                <a:lnTo>
                  <a:pt x="3998" y="341"/>
                </a:lnTo>
                <a:lnTo>
                  <a:pt x="3982" y="341"/>
                </a:lnTo>
                <a:lnTo>
                  <a:pt x="3982" y="312"/>
                </a:lnTo>
                <a:lnTo>
                  <a:pt x="3925" y="312"/>
                </a:lnTo>
                <a:lnTo>
                  <a:pt x="3925" y="334"/>
                </a:lnTo>
                <a:lnTo>
                  <a:pt x="3916" y="334"/>
                </a:lnTo>
                <a:lnTo>
                  <a:pt x="3916" y="360"/>
                </a:lnTo>
                <a:lnTo>
                  <a:pt x="3901" y="360"/>
                </a:lnTo>
                <a:lnTo>
                  <a:pt x="3901" y="527"/>
                </a:lnTo>
                <a:lnTo>
                  <a:pt x="3883" y="527"/>
                </a:lnTo>
                <a:lnTo>
                  <a:pt x="3883" y="402"/>
                </a:lnTo>
                <a:lnTo>
                  <a:pt x="3840" y="402"/>
                </a:lnTo>
                <a:lnTo>
                  <a:pt x="3840" y="384"/>
                </a:lnTo>
                <a:lnTo>
                  <a:pt x="3817" y="384"/>
                </a:lnTo>
                <a:lnTo>
                  <a:pt x="3817" y="406"/>
                </a:lnTo>
                <a:lnTo>
                  <a:pt x="3777" y="406"/>
                </a:lnTo>
                <a:lnTo>
                  <a:pt x="3777" y="221"/>
                </a:lnTo>
                <a:lnTo>
                  <a:pt x="3762" y="221"/>
                </a:lnTo>
                <a:lnTo>
                  <a:pt x="3762" y="191"/>
                </a:lnTo>
                <a:lnTo>
                  <a:pt x="3738" y="191"/>
                </a:lnTo>
                <a:lnTo>
                  <a:pt x="3738" y="221"/>
                </a:lnTo>
                <a:lnTo>
                  <a:pt x="3723" y="221"/>
                </a:lnTo>
                <a:lnTo>
                  <a:pt x="3723" y="521"/>
                </a:lnTo>
                <a:lnTo>
                  <a:pt x="3703" y="521"/>
                </a:lnTo>
                <a:lnTo>
                  <a:pt x="3703" y="485"/>
                </a:lnTo>
                <a:lnTo>
                  <a:pt x="3596" y="485"/>
                </a:lnTo>
                <a:lnTo>
                  <a:pt x="3596" y="134"/>
                </a:lnTo>
                <a:lnTo>
                  <a:pt x="3577" y="134"/>
                </a:lnTo>
                <a:lnTo>
                  <a:pt x="3577" y="120"/>
                </a:lnTo>
                <a:lnTo>
                  <a:pt x="3526" y="120"/>
                </a:lnTo>
                <a:lnTo>
                  <a:pt x="3526" y="215"/>
                </a:lnTo>
                <a:lnTo>
                  <a:pt x="3482" y="259"/>
                </a:lnTo>
                <a:lnTo>
                  <a:pt x="3482" y="285"/>
                </a:lnTo>
                <a:lnTo>
                  <a:pt x="3467" y="285"/>
                </a:lnTo>
                <a:lnTo>
                  <a:pt x="3467" y="355"/>
                </a:lnTo>
                <a:lnTo>
                  <a:pt x="3374" y="328"/>
                </a:lnTo>
                <a:lnTo>
                  <a:pt x="3374" y="554"/>
                </a:lnTo>
                <a:lnTo>
                  <a:pt x="3311" y="554"/>
                </a:lnTo>
                <a:lnTo>
                  <a:pt x="3311" y="532"/>
                </a:lnTo>
                <a:lnTo>
                  <a:pt x="3279" y="532"/>
                </a:lnTo>
                <a:lnTo>
                  <a:pt x="3279" y="502"/>
                </a:lnTo>
                <a:lnTo>
                  <a:pt x="3219" y="502"/>
                </a:lnTo>
                <a:lnTo>
                  <a:pt x="3219" y="283"/>
                </a:lnTo>
                <a:lnTo>
                  <a:pt x="3179" y="283"/>
                </a:lnTo>
                <a:lnTo>
                  <a:pt x="3179" y="263"/>
                </a:lnTo>
                <a:lnTo>
                  <a:pt x="3118" y="263"/>
                </a:lnTo>
                <a:lnTo>
                  <a:pt x="3118" y="304"/>
                </a:lnTo>
                <a:lnTo>
                  <a:pt x="3083" y="304"/>
                </a:lnTo>
                <a:lnTo>
                  <a:pt x="3083" y="354"/>
                </a:lnTo>
                <a:lnTo>
                  <a:pt x="2940" y="354"/>
                </a:lnTo>
                <a:lnTo>
                  <a:pt x="2940" y="404"/>
                </a:lnTo>
                <a:lnTo>
                  <a:pt x="2922" y="404"/>
                </a:lnTo>
                <a:lnTo>
                  <a:pt x="2922" y="589"/>
                </a:lnTo>
                <a:lnTo>
                  <a:pt x="2831" y="589"/>
                </a:lnTo>
                <a:lnTo>
                  <a:pt x="2831" y="571"/>
                </a:lnTo>
                <a:lnTo>
                  <a:pt x="2797" y="571"/>
                </a:lnTo>
                <a:lnTo>
                  <a:pt x="2797" y="521"/>
                </a:lnTo>
                <a:lnTo>
                  <a:pt x="2777" y="502"/>
                </a:lnTo>
                <a:lnTo>
                  <a:pt x="2673" y="502"/>
                </a:lnTo>
                <a:lnTo>
                  <a:pt x="2673" y="572"/>
                </a:lnTo>
                <a:lnTo>
                  <a:pt x="2641" y="572"/>
                </a:lnTo>
                <a:lnTo>
                  <a:pt x="2641" y="598"/>
                </a:lnTo>
                <a:lnTo>
                  <a:pt x="2525" y="598"/>
                </a:lnTo>
                <a:lnTo>
                  <a:pt x="2525" y="520"/>
                </a:lnTo>
                <a:lnTo>
                  <a:pt x="2489" y="520"/>
                </a:lnTo>
                <a:lnTo>
                  <a:pt x="2489" y="479"/>
                </a:lnTo>
                <a:lnTo>
                  <a:pt x="2468" y="479"/>
                </a:lnTo>
                <a:lnTo>
                  <a:pt x="2468" y="464"/>
                </a:lnTo>
                <a:lnTo>
                  <a:pt x="2384" y="464"/>
                </a:lnTo>
                <a:lnTo>
                  <a:pt x="2384" y="510"/>
                </a:lnTo>
                <a:lnTo>
                  <a:pt x="2363" y="510"/>
                </a:lnTo>
                <a:lnTo>
                  <a:pt x="2363" y="557"/>
                </a:lnTo>
                <a:lnTo>
                  <a:pt x="2328" y="557"/>
                </a:lnTo>
                <a:lnTo>
                  <a:pt x="2328" y="350"/>
                </a:lnTo>
                <a:lnTo>
                  <a:pt x="2146" y="350"/>
                </a:lnTo>
                <a:lnTo>
                  <a:pt x="2146" y="399"/>
                </a:lnTo>
                <a:lnTo>
                  <a:pt x="2037" y="399"/>
                </a:lnTo>
                <a:lnTo>
                  <a:pt x="2037" y="622"/>
                </a:lnTo>
                <a:lnTo>
                  <a:pt x="2021" y="622"/>
                </a:lnTo>
                <a:lnTo>
                  <a:pt x="2021" y="568"/>
                </a:lnTo>
                <a:lnTo>
                  <a:pt x="2009" y="568"/>
                </a:lnTo>
                <a:lnTo>
                  <a:pt x="2009" y="544"/>
                </a:lnTo>
                <a:lnTo>
                  <a:pt x="1953" y="544"/>
                </a:lnTo>
                <a:lnTo>
                  <a:pt x="1953" y="520"/>
                </a:lnTo>
                <a:lnTo>
                  <a:pt x="1940" y="520"/>
                </a:lnTo>
                <a:lnTo>
                  <a:pt x="1940" y="542"/>
                </a:lnTo>
                <a:lnTo>
                  <a:pt x="1901" y="542"/>
                </a:lnTo>
                <a:lnTo>
                  <a:pt x="1901" y="493"/>
                </a:lnTo>
                <a:lnTo>
                  <a:pt x="1883" y="433"/>
                </a:lnTo>
                <a:lnTo>
                  <a:pt x="1838" y="433"/>
                </a:lnTo>
                <a:lnTo>
                  <a:pt x="1838" y="551"/>
                </a:lnTo>
                <a:lnTo>
                  <a:pt x="1788" y="551"/>
                </a:lnTo>
                <a:lnTo>
                  <a:pt x="1788" y="587"/>
                </a:lnTo>
                <a:lnTo>
                  <a:pt x="1718" y="587"/>
                </a:lnTo>
                <a:lnTo>
                  <a:pt x="1718" y="557"/>
                </a:lnTo>
                <a:lnTo>
                  <a:pt x="1694" y="557"/>
                </a:lnTo>
                <a:lnTo>
                  <a:pt x="1694" y="589"/>
                </a:lnTo>
                <a:lnTo>
                  <a:pt x="1625" y="589"/>
                </a:lnTo>
                <a:lnTo>
                  <a:pt x="1625" y="615"/>
                </a:lnTo>
                <a:lnTo>
                  <a:pt x="1599" y="615"/>
                </a:lnTo>
                <a:lnTo>
                  <a:pt x="1599" y="637"/>
                </a:lnTo>
                <a:lnTo>
                  <a:pt x="1522" y="637"/>
                </a:lnTo>
                <a:lnTo>
                  <a:pt x="1522" y="613"/>
                </a:lnTo>
                <a:lnTo>
                  <a:pt x="1508" y="613"/>
                </a:lnTo>
                <a:lnTo>
                  <a:pt x="1508" y="479"/>
                </a:lnTo>
                <a:lnTo>
                  <a:pt x="1392" y="479"/>
                </a:lnTo>
                <a:lnTo>
                  <a:pt x="1392" y="572"/>
                </a:lnTo>
                <a:lnTo>
                  <a:pt x="1302" y="572"/>
                </a:lnTo>
                <a:lnTo>
                  <a:pt x="1302" y="538"/>
                </a:lnTo>
                <a:lnTo>
                  <a:pt x="1278" y="538"/>
                </a:lnTo>
                <a:lnTo>
                  <a:pt x="1278" y="514"/>
                </a:lnTo>
                <a:lnTo>
                  <a:pt x="1201" y="514"/>
                </a:lnTo>
                <a:lnTo>
                  <a:pt x="1201" y="610"/>
                </a:lnTo>
                <a:lnTo>
                  <a:pt x="1176" y="610"/>
                </a:lnTo>
                <a:lnTo>
                  <a:pt x="1176" y="594"/>
                </a:lnTo>
                <a:lnTo>
                  <a:pt x="1150" y="594"/>
                </a:lnTo>
                <a:lnTo>
                  <a:pt x="1150" y="551"/>
                </a:lnTo>
                <a:lnTo>
                  <a:pt x="1118" y="551"/>
                </a:lnTo>
                <a:lnTo>
                  <a:pt x="1118" y="645"/>
                </a:lnTo>
                <a:lnTo>
                  <a:pt x="1092" y="645"/>
                </a:lnTo>
                <a:lnTo>
                  <a:pt x="1092" y="616"/>
                </a:lnTo>
                <a:lnTo>
                  <a:pt x="939" y="616"/>
                </a:lnTo>
                <a:lnTo>
                  <a:pt x="939" y="566"/>
                </a:lnTo>
                <a:lnTo>
                  <a:pt x="923" y="566"/>
                </a:lnTo>
                <a:lnTo>
                  <a:pt x="923" y="544"/>
                </a:lnTo>
                <a:lnTo>
                  <a:pt x="896" y="544"/>
                </a:lnTo>
                <a:lnTo>
                  <a:pt x="896" y="501"/>
                </a:lnTo>
                <a:lnTo>
                  <a:pt x="845" y="501"/>
                </a:lnTo>
                <a:lnTo>
                  <a:pt x="845" y="553"/>
                </a:lnTo>
                <a:lnTo>
                  <a:pt x="750" y="553"/>
                </a:lnTo>
                <a:lnTo>
                  <a:pt x="750" y="576"/>
                </a:lnTo>
                <a:lnTo>
                  <a:pt x="733" y="576"/>
                </a:lnTo>
                <a:lnTo>
                  <a:pt x="733" y="613"/>
                </a:lnTo>
                <a:lnTo>
                  <a:pt x="680" y="613"/>
                </a:lnTo>
                <a:lnTo>
                  <a:pt x="680" y="574"/>
                </a:lnTo>
                <a:lnTo>
                  <a:pt x="560" y="574"/>
                </a:lnTo>
                <a:lnTo>
                  <a:pt x="560" y="605"/>
                </a:lnTo>
                <a:lnTo>
                  <a:pt x="502" y="605"/>
                </a:lnTo>
                <a:lnTo>
                  <a:pt x="502" y="557"/>
                </a:lnTo>
                <a:lnTo>
                  <a:pt x="475" y="557"/>
                </a:lnTo>
                <a:lnTo>
                  <a:pt x="475" y="511"/>
                </a:lnTo>
                <a:lnTo>
                  <a:pt x="440" y="511"/>
                </a:lnTo>
                <a:lnTo>
                  <a:pt x="440" y="485"/>
                </a:lnTo>
                <a:lnTo>
                  <a:pt x="373" y="485"/>
                </a:lnTo>
                <a:lnTo>
                  <a:pt x="373" y="510"/>
                </a:lnTo>
                <a:lnTo>
                  <a:pt x="316" y="510"/>
                </a:lnTo>
                <a:lnTo>
                  <a:pt x="316" y="527"/>
                </a:lnTo>
                <a:lnTo>
                  <a:pt x="293" y="527"/>
                </a:lnTo>
                <a:lnTo>
                  <a:pt x="293" y="562"/>
                </a:lnTo>
                <a:lnTo>
                  <a:pt x="280" y="562"/>
                </a:lnTo>
                <a:lnTo>
                  <a:pt x="280" y="614"/>
                </a:lnTo>
                <a:lnTo>
                  <a:pt x="100" y="614"/>
                </a:lnTo>
                <a:lnTo>
                  <a:pt x="100" y="663"/>
                </a:lnTo>
                <a:lnTo>
                  <a:pt x="0" y="663"/>
                </a:lnTo>
                <a:lnTo>
                  <a:pt x="0" y="1150"/>
                </a:lnTo>
                <a:lnTo>
                  <a:pt x="7679" y="1150"/>
                </a:lnTo>
                <a:lnTo>
                  <a:pt x="7679" y="512"/>
                </a:lnTo>
                <a:close/>
              </a:path>
            </a:pathLst>
          </a:custGeom>
          <a:solidFill>
            <a:srgbClr val="5706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8" name="Google Shape;248;p43"/>
          <p:cNvSpPr txBox="1"/>
          <p:nvPr/>
        </p:nvSpPr>
        <p:spPr>
          <a:xfrm>
            <a:off x="435000" y="632250"/>
            <a:ext cx="8274000" cy="315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000">
              <a:solidFill>
                <a:srgbClr val="3C3830"/>
              </a:solidFill>
              <a:latin typeface="Raleway"/>
              <a:ea typeface="Raleway"/>
              <a:cs typeface="Raleway"/>
              <a:sym typeface="Raleway"/>
            </a:endParaRPr>
          </a:p>
          <a:p>
            <a:pPr indent="-336550" lvl="0" marL="457200" rtl="0" algn="l">
              <a:lnSpc>
                <a:spcPct val="150000"/>
              </a:lnSpc>
              <a:spcBef>
                <a:spcPts val="0"/>
              </a:spcBef>
              <a:spcAft>
                <a:spcPts val="0"/>
              </a:spcAft>
              <a:buClr>
                <a:srgbClr val="3C3830"/>
              </a:buClr>
              <a:buSzPts val="1700"/>
              <a:buFont typeface="Raleway"/>
              <a:buChar char="●"/>
            </a:pPr>
            <a:r>
              <a:rPr lang="en" sz="1700">
                <a:solidFill>
                  <a:srgbClr val="3C3830"/>
                </a:solidFill>
                <a:latin typeface="Raleway"/>
                <a:ea typeface="Raleway"/>
                <a:cs typeface="Raleway"/>
                <a:sym typeface="Raleway"/>
              </a:rPr>
              <a:t>Background and Goal Research</a:t>
            </a:r>
            <a:endParaRPr sz="1700">
              <a:solidFill>
                <a:srgbClr val="3C3830"/>
              </a:solidFill>
              <a:latin typeface="Raleway"/>
              <a:ea typeface="Raleway"/>
              <a:cs typeface="Raleway"/>
              <a:sym typeface="Raleway"/>
            </a:endParaRPr>
          </a:p>
          <a:p>
            <a:pPr indent="-336550" lvl="0" marL="457200" rtl="0" algn="l">
              <a:lnSpc>
                <a:spcPct val="150000"/>
              </a:lnSpc>
              <a:spcBef>
                <a:spcPts val="0"/>
              </a:spcBef>
              <a:spcAft>
                <a:spcPts val="0"/>
              </a:spcAft>
              <a:buClr>
                <a:srgbClr val="3C3830"/>
              </a:buClr>
              <a:buSzPts val="1700"/>
              <a:buFont typeface="Raleway"/>
              <a:buChar char="●"/>
            </a:pPr>
            <a:r>
              <a:rPr lang="en" sz="1700">
                <a:solidFill>
                  <a:srgbClr val="3C3830"/>
                </a:solidFill>
                <a:latin typeface="Raleway"/>
                <a:ea typeface="Raleway"/>
                <a:cs typeface="Raleway"/>
                <a:sym typeface="Raleway"/>
              </a:rPr>
              <a:t>Literature Review</a:t>
            </a:r>
            <a:endParaRPr sz="1700">
              <a:solidFill>
                <a:srgbClr val="3C3830"/>
              </a:solidFill>
              <a:latin typeface="Raleway"/>
              <a:ea typeface="Raleway"/>
              <a:cs typeface="Raleway"/>
              <a:sym typeface="Raleway"/>
            </a:endParaRPr>
          </a:p>
          <a:p>
            <a:pPr indent="-336550" lvl="0" marL="457200" rtl="0" algn="l">
              <a:lnSpc>
                <a:spcPct val="150000"/>
              </a:lnSpc>
              <a:spcBef>
                <a:spcPts val="0"/>
              </a:spcBef>
              <a:spcAft>
                <a:spcPts val="0"/>
              </a:spcAft>
              <a:buClr>
                <a:srgbClr val="3C3830"/>
              </a:buClr>
              <a:buSzPts val="1700"/>
              <a:buFont typeface="Raleway"/>
              <a:buChar char="●"/>
            </a:pPr>
            <a:r>
              <a:rPr lang="en" sz="1700">
                <a:solidFill>
                  <a:srgbClr val="3C3830"/>
                </a:solidFill>
                <a:latin typeface="Raleway"/>
                <a:ea typeface="Raleway"/>
                <a:cs typeface="Raleway"/>
                <a:sym typeface="Raleway"/>
              </a:rPr>
              <a:t>Time Series Data Analysis</a:t>
            </a:r>
            <a:endParaRPr sz="1700">
              <a:solidFill>
                <a:srgbClr val="3C3830"/>
              </a:solidFill>
              <a:latin typeface="Raleway"/>
              <a:ea typeface="Raleway"/>
              <a:cs typeface="Raleway"/>
              <a:sym typeface="Raleway"/>
            </a:endParaRPr>
          </a:p>
          <a:p>
            <a:pPr indent="-336550" lvl="0" marL="457200" rtl="0" algn="l">
              <a:lnSpc>
                <a:spcPct val="150000"/>
              </a:lnSpc>
              <a:spcBef>
                <a:spcPts val="0"/>
              </a:spcBef>
              <a:spcAft>
                <a:spcPts val="0"/>
              </a:spcAft>
              <a:buClr>
                <a:srgbClr val="3C3830"/>
              </a:buClr>
              <a:buSzPts val="1700"/>
              <a:buFont typeface="Raleway"/>
              <a:buChar char="●"/>
            </a:pPr>
            <a:r>
              <a:rPr lang="en" sz="1700">
                <a:solidFill>
                  <a:srgbClr val="3C3830"/>
                </a:solidFill>
                <a:latin typeface="Raleway"/>
                <a:ea typeface="Raleway"/>
                <a:cs typeface="Raleway"/>
                <a:sym typeface="Raleway"/>
              </a:rPr>
              <a:t>SARIMA Model Training</a:t>
            </a:r>
            <a:endParaRPr sz="1700">
              <a:solidFill>
                <a:srgbClr val="3C3830"/>
              </a:solidFill>
              <a:latin typeface="Raleway"/>
              <a:ea typeface="Raleway"/>
              <a:cs typeface="Raleway"/>
              <a:sym typeface="Raleway"/>
            </a:endParaRPr>
          </a:p>
          <a:p>
            <a:pPr indent="-336550" lvl="0" marL="457200" rtl="0" algn="l">
              <a:lnSpc>
                <a:spcPct val="150000"/>
              </a:lnSpc>
              <a:spcBef>
                <a:spcPts val="0"/>
              </a:spcBef>
              <a:spcAft>
                <a:spcPts val="0"/>
              </a:spcAft>
              <a:buClr>
                <a:srgbClr val="3C3830"/>
              </a:buClr>
              <a:buSzPts val="1700"/>
              <a:buFont typeface="Raleway"/>
              <a:buChar char="●"/>
            </a:pPr>
            <a:r>
              <a:rPr lang="en" sz="1700">
                <a:solidFill>
                  <a:srgbClr val="3C3830"/>
                </a:solidFill>
                <a:latin typeface="Raleway"/>
                <a:ea typeface="Raleway"/>
                <a:cs typeface="Raleway"/>
                <a:sym typeface="Raleway"/>
              </a:rPr>
              <a:t>A Fine-grained </a:t>
            </a:r>
            <a:r>
              <a:rPr lang="en" sz="1700">
                <a:solidFill>
                  <a:srgbClr val="3C3830"/>
                </a:solidFill>
                <a:latin typeface="Raleway"/>
                <a:ea typeface="Raleway"/>
                <a:cs typeface="Raleway"/>
                <a:sym typeface="Raleway"/>
              </a:rPr>
              <a:t>Attempt: Cluster Analysis + SARIMA</a:t>
            </a:r>
            <a:endParaRPr sz="1700">
              <a:solidFill>
                <a:srgbClr val="3C3830"/>
              </a:solidFill>
              <a:latin typeface="Raleway"/>
              <a:ea typeface="Raleway"/>
              <a:cs typeface="Raleway"/>
              <a:sym typeface="Raleway"/>
            </a:endParaRPr>
          </a:p>
          <a:p>
            <a:pPr indent="-336550" lvl="0" marL="457200" rtl="0" algn="l">
              <a:lnSpc>
                <a:spcPct val="150000"/>
              </a:lnSpc>
              <a:spcBef>
                <a:spcPts val="0"/>
              </a:spcBef>
              <a:spcAft>
                <a:spcPts val="0"/>
              </a:spcAft>
              <a:buClr>
                <a:srgbClr val="3C3830"/>
              </a:buClr>
              <a:buSzPts val="1700"/>
              <a:buFont typeface="Raleway"/>
              <a:buChar char="●"/>
            </a:pPr>
            <a:r>
              <a:rPr lang="en" sz="1700">
                <a:solidFill>
                  <a:srgbClr val="3C3830"/>
                </a:solidFill>
                <a:latin typeface="Raleway"/>
                <a:ea typeface="Raleway"/>
                <a:cs typeface="Raleway"/>
                <a:sym typeface="Raleway"/>
              </a:rPr>
              <a:t>Neural Network Prediction: NN &amp; RNN</a:t>
            </a:r>
            <a:endParaRPr sz="1700">
              <a:solidFill>
                <a:srgbClr val="3C3830"/>
              </a:solidFill>
              <a:latin typeface="Raleway"/>
              <a:ea typeface="Raleway"/>
              <a:cs typeface="Raleway"/>
              <a:sym typeface="Raleway"/>
            </a:endParaRPr>
          </a:p>
          <a:p>
            <a:pPr indent="-336550" lvl="0" marL="457200" rtl="0" algn="l">
              <a:lnSpc>
                <a:spcPct val="150000"/>
              </a:lnSpc>
              <a:spcBef>
                <a:spcPts val="0"/>
              </a:spcBef>
              <a:spcAft>
                <a:spcPts val="0"/>
              </a:spcAft>
              <a:buClr>
                <a:srgbClr val="3C3830"/>
              </a:buClr>
              <a:buSzPts val="1700"/>
              <a:buFont typeface="Raleway"/>
              <a:buChar char="●"/>
            </a:pPr>
            <a:r>
              <a:rPr lang="en" sz="1700">
                <a:solidFill>
                  <a:srgbClr val="3C3830"/>
                </a:solidFill>
                <a:latin typeface="Raleway"/>
                <a:ea typeface="Raleway"/>
                <a:cs typeface="Raleway"/>
                <a:sym typeface="Raleway"/>
              </a:rPr>
              <a:t>Limitations </a:t>
            </a:r>
            <a:endParaRPr sz="1700">
              <a:solidFill>
                <a:srgbClr val="3C3830"/>
              </a:solidFill>
              <a:latin typeface="Raleway"/>
              <a:ea typeface="Raleway"/>
              <a:cs typeface="Raleway"/>
              <a:sym typeface="Raleway"/>
            </a:endParaRPr>
          </a:p>
        </p:txBody>
      </p:sp>
      <p:sp>
        <p:nvSpPr>
          <p:cNvPr id="249" name="Google Shape;249;p43"/>
          <p:cNvSpPr txBox="1"/>
          <p:nvPr/>
        </p:nvSpPr>
        <p:spPr>
          <a:xfrm>
            <a:off x="106325" y="259200"/>
            <a:ext cx="24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50" name="Google Shape;250;p43"/>
          <p:cNvSpPr txBox="1"/>
          <p:nvPr/>
        </p:nvSpPr>
        <p:spPr>
          <a:xfrm>
            <a:off x="955800" y="67425"/>
            <a:ext cx="72885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Raleway"/>
                <a:ea typeface="Raleway"/>
                <a:cs typeface="Raleway"/>
                <a:sym typeface="Raleway"/>
              </a:rPr>
              <a:t>Table of Contents </a:t>
            </a:r>
            <a:endParaRPr b="1" sz="35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ph idx="1" type="body"/>
          </p:nvPr>
        </p:nvSpPr>
        <p:spPr>
          <a:xfrm>
            <a:off x="451750" y="1110927"/>
            <a:ext cx="3414600" cy="37983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lang="en" sz="1500">
                <a:solidFill>
                  <a:schemeClr val="dk2"/>
                </a:solidFill>
                <a:highlight>
                  <a:schemeClr val="lt1"/>
                </a:highlight>
                <a:latin typeface="Times New Roman"/>
                <a:ea typeface="Times New Roman"/>
                <a:cs typeface="Times New Roman"/>
                <a:sym typeface="Times New Roman"/>
              </a:rPr>
              <a:t> Crime has always been a research hotspot. However, due to the deficiency of spatiotemporal crime data, limited efforts have been made to a fine-grained level. </a:t>
            </a:r>
            <a:endParaRPr sz="1500">
              <a:solidFill>
                <a:schemeClr val="dk2"/>
              </a:solidFill>
              <a:highlight>
                <a:schemeClr val="lt1"/>
              </a:highlight>
              <a:latin typeface="Times New Roman"/>
              <a:ea typeface="Times New Roman"/>
              <a:cs typeface="Times New Roman"/>
              <a:sym typeface="Times New Roman"/>
            </a:endParaRPr>
          </a:p>
          <a:p>
            <a:pPr indent="0" lvl="0" marL="0" rtl="0" algn="l">
              <a:spcBef>
                <a:spcPts val="1500"/>
              </a:spcBef>
              <a:spcAft>
                <a:spcPts val="1500"/>
              </a:spcAft>
              <a:buNone/>
            </a:pPr>
            <a:r>
              <a:rPr lang="en" sz="1500">
                <a:solidFill>
                  <a:schemeClr val="dk2"/>
                </a:solidFill>
                <a:highlight>
                  <a:schemeClr val="lt1"/>
                </a:highlight>
                <a:latin typeface="Times New Roman"/>
                <a:ea typeface="Times New Roman"/>
                <a:cs typeface="Times New Roman"/>
                <a:sym typeface="Times New Roman"/>
              </a:rPr>
              <a:t>We hope to take NYC as an example, take advantage of the rich crime data on NYC Open Data, conduct research on the spatial and temporal distribution of crime in the city, find a suitable research method (model), and provide reference for countermeasures against crime.</a:t>
            </a:r>
            <a:endParaRPr sz="1500">
              <a:solidFill>
                <a:schemeClr val="dk2"/>
              </a:solidFill>
              <a:highlight>
                <a:schemeClr val="lt1"/>
              </a:highlight>
              <a:latin typeface="Times New Roman"/>
              <a:ea typeface="Times New Roman"/>
              <a:cs typeface="Times New Roman"/>
              <a:sym typeface="Times New Roman"/>
            </a:endParaRPr>
          </a:p>
        </p:txBody>
      </p:sp>
      <p:sp>
        <p:nvSpPr>
          <p:cNvPr id="256" name="Google Shape;256;p44"/>
          <p:cNvSpPr txBox="1"/>
          <p:nvPr>
            <p:ph type="title"/>
          </p:nvPr>
        </p:nvSpPr>
        <p:spPr>
          <a:xfrm>
            <a:off x="604600" y="258975"/>
            <a:ext cx="7761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500"/>
              <a:t>Background</a:t>
            </a:r>
            <a:r>
              <a:rPr lang="en" sz="3500"/>
              <a:t> and </a:t>
            </a:r>
            <a:r>
              <a:rPr lang="en" sz="3500"/>
              <a:t>Goal of </a:t>
            </a:r>
            <a:r>
              <a:rPr lang="en" sz="3500"/>
              <a:t>Research</a:t>
            </a:r>
            <a:endParaRPr/>
          </a:p>
        </p:txBody>
      </p:sp>
      <p:pic>
        <p:nvPicPr>
          <p:cNvPr id="257" name="Google Shape;257;p44"/>
          <p:cNvPicPr preferRelativeResize="0"/>
          <p:nvPr/>
        </p:nvPicPr>
        <p:blipFill>
          <a:blip r:embed="rId3">
            <a:alphaModFix/>
          </a:blip>
          <a:stretch>
            <a:fillRect/>
          </a:stretch>
        </p:blipFill>
        <p:spPr>
          <a:xfrm>
            <a:off x="4630574" y="1342732"/>
            <a:ext cx="3593024" cy="28284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5"/>
          <p:cNvPicPr preferRelativeResize="0"/>
          <p:nvPr/>
        </p:nvPicPr>
        <p:blipFill rotWithShape="1">
          <a:blip r:embed="rId3">
            <a:alphaModFix amt="30000"/>
          </a:blip>
          <a:srcRect b="0" l="0" r="0" t="0"/>
          <a:stretch/>
        </p:blipFill>
        <p:spPr>
          <a:xfrm flipH="1" rot="10800000">
            <a:off x="4262524" y="-3"/>
            <a:ext cx="4881477" cy="2397375"/>
          </a:xfrm>
          <a:prstGeom prst="rect">
            <a:avLst/>
          </a:prstGeom>
          <a:noFill/>
          <a:ln>
            <a:noFill/>
          </a:ln>
        </p:spPr>
      </p:pic>
      <p:sp>
        <p:nvSpPr>
          <p:cNvPr id="263" name="Google Shape;263;p45"/>
          <p:cNvSpPr/>
          <p:nvPr/>
        </p:nvSpPr>
        <p:spPr>
          <a:xfrm>
            <a:off x="0" y="4604700"/>
            <a:ext cx="9144000" cy="538801"/>
          </a:xfrm>
          <a:custGeom>
            <a:rect b="b" l="l" r="r" t="t"/>
            <a:pathLst>
              <a:path extrusionOk="0" h="1150" w="7679">
                <a:moveTo>
                  <a:pt x="7679" y="512"/>
                </a:moveTo>
                <a:lnTo>
                  <a:pt x="7608" y="512"/>
                </a:lnTo>
                <a:lnTo>
                  <a:pt x="7608" y="480"/>
                </a:lnTo>
                <a:lnTo>
                  <a:pt x="7511" y="480"/>
                </a:lnTo>
                <a:lnTo>
                  <a:pt x="7511" y="518"/>
                </a:lnTo>
                <a:lnTo>
                  <a:pt x="7489" y="518"/>
                </a:lnTo>
                <a:lnTo>
                  <a:pt x="7489" y="555"/>
                </a:lnTo>
                <a:lnTo>
                  <a:pt x="7465" y="555"/>
                </a:lnTo>
                <a:lnTo>
                  <a:pt x="7465" y="464"/>
                </a:lnTo>
                <a:lnTo>
                  <a:pt x="7401" y="464"/>
                </a:lnTo>
                <a:lnTo>
                  <a:pt x="7401" y="433"/>
                </a:lnTo>
                <a:lnTo>
                  <a:pt x="7379" y="433"/>
                </a:lnTo>
                <a:lnTo>
                  <a:pt x="7379" y="395"/>
                </a:lnTo>
                <a:lnTo>
                  <a:pt x="7307" y="395"/>
                </a:lnTo>
                <a:lnTo>
                  <a:pt x="7307" y="442"/>
                </a:lnTo>
                <a:lnTo>
                  <a:pt x="7285" y="442"/>
                </a:lnTo>
                <a:lnTo>
                  <a:pt x="7285" y="510"/>
                </a:lnTo>
                <a:lnTo>
                  <a:pt x="7253" y="510"/>
                </a:lnTo>
                <a:lnTo>
                  <a:pt x="7253" y="362"/>
                </a:lnTo>
                <a:lnTo>
                  <a:pt x="7236" y="362"/>
                </a:lnTo>
                <a:lnTo>
                  <a:pt x="7236" y="326"/>
                </a:lnTo>
                <a:lnTo>
                  <a:pt x="7175" y="326"/>
                </a:lnTo>
                <a:lnTo>
                  <a:pt x="7175" y="425"/>
                </a:lnTo>
                <a:lnTo>
                  <a:pt x="7164" y="425"/>
                </a:lnTo>
                <a:lnTo>
                  <a:pt x="7164" y="523"/>
                </a:lnTo>
                <a:lnTo>
                  <a:pt x="7140" y="548"/>
                </a:lnTo>
                <a:lnTo>
                  <a:pt x="7140" y="576"/>
                </a:lnTo>
                <a:lnTo>
                  <a:pt x="7114" y="576"/>
                </a:lnTo>
                <a:lnTo>
                  <a:pt x="7114" y="532"/>
                </a:lnTo>
                <a:lnTo>
                  <a:pt x="7098" y="518"/>
                </a:lnTo>
                <a:lnTo>
                  <a:pt x="7098" y="484"/>
                </a:lnTo>
                <a:lnTo>
                  <a:pt x="6977" y="484"/>
                </a:lnTo>
                <a:lnTo>
                  <a:pt x="6977" y="537"/>
                </a:lnTo>
                <a:lnTo>
                  <a:pt x="6932" y="537"/>
                </a:lnTo>
                <a:lnTo>
                  <a:pt x="6905" y="585"/>
                </a:lnTo>
                <a:lnTo>
                  <a:pt x="6862" y="585"/>
                </a:lnTo>
                <a:lnTo>
                  <a:pt x="6862" y="551"/>
                </a:lnTo>
                <a:lnTo>
                  <a:pt x="6832" y="551"/>
                </a:lnTo>
                <a:lnTo>
                  <a:pt x="6832" y="585"/>
                </a:lnTo>
                <a:lnTo>
                  <a:pt x="6790" y="585"/>
                </a:lnTo>
                <a:lnTo>
                  <a:pt x="6790" y="649"/>
                </a:lnTo>
                <a:lnTo>
                  <a:pt x="6767" y="649"/>
                </a:lnTo>
                <a:lnTo>
                  <a:pt x="6767" y="532"/>
                </a:lnTo>
                <a:lnTo>
                  <a:pt x="6680" y="532"/>
                </a:lnTo>
                <a:lnTo>
                  <a:pt x="6680" y="464"/>
                </a:lnTo>
                <a:lnTo>
                  <a:pt x="6652" y="464"/>
                </a:lnTo>
                <a:lnTo>
                  <a:pt x="6652" y="437"/>
                </a:lnTo>
                <a:lnTo>
                  <a:pt x="6576" y="437"/>
                </a:lnTo>
                <a:lnTo>
                  <a:pt x="6576" y="385"/>
                </a:lnTo>
                <a:lnTo>
                  <a:pt x="6404" y="385"/>
                </a:lnTo>
                <a:lnTo>
                  <a:pt x="6404" y="378"/>
                </a:lnTo>
                <a:lnTo>
                  <a:pt x="6374" y="378"/>
                </a:lnTo>
                <a:lnTo>
                  <a:pt x="6374" y="216"/>
                </a:lnTo>
                <a:lnTo>
                  <a:pt x="6351" y="216"/>
                </a:lnTo>
                <a:lnTo>
                  <a:pt x="6351" y="77"/>
                </a:lnTo>
                <a:lnTo>
                  <a:pt x="6273" y="0"/>
                </a:lnTo>
                <a:lnTo>
                  <a:pt x="6252" y="0"/>
                </a:lnTo>
                <a:lnTo>
                  <a:pt x="6172" y="81"/>
                </a:lnTo>
                <a:lnTo>
                  <a:pt x="6172" y="371"/>
                </a:lnTo>
                <a:lnTo>
                  <a:pt x="6153" y="371"/>
                </a:lnTo>
                <a:lnTo>
                  <a:pt x="6153" y="437"/>
                </a:lnTo>
                <a:lnTo>
                  <a:pt x="6118" y="437"/>
                </a:lnTo>
                <a:lnTo>
                  <a:pt x="6118" y="416"/>
                </a:lnTo>
                <a:lnTo>
                  <a:pt x="6099" y="416"/>
                </a:lnTo>
                <a:lnTo>
                  <a:pt x="6099" y="403"/>
                </a:lnTo>
                <a:lnTo>
                  <a:pt x="6066" y="403"/>
                </a:lnTo>
                <a:lnTo>
                  <a:pt x="6066" y="434"/>
                </a:lnTo>
                <a:lnTo>
                  <a:pt x="6009" y="434"/>
                </a:lnTo>
                <a:lnTo>
                  <a:pt x="6009" y="341"/>
                </a:lnTo>
                <a:lnTo>
                  <a:pt x="5992" y="341"/>
                </a:lnTo>
                <a:lnTo>
                  <a:pt x="5992" y="285"/>
                </a:lnTo>
                <a:lnTo>
                  <a:pt x="5852" y="285"/>
                </a:lnTo>
                <a:lnTo>
                  <a:pt x="5852" y="389"/>
                </a:lnTo>
                <a:lnTo>
                  <a:pt x="5744" y="389"/>
                </a:lnTo>
                <a:lnTo>
                  <a:pt x="5744" y="454"/>
                </a:lnTo>
                <a:lnTo>
                  <a:pt x="5697" y="454"/>
                </a:lnTo>
                <a:lnTo>
                  <a:pt x="5697" y="512"/>
                </a:lnTo>
                <a:lnTo>
                  <a:pt x="5640" y="512"/>
                </a:lnTo>
                <a:lnTo>
                  <a:pt x="5640" y="397"/>
                </a:lnTo>
                <a:lnTo>
                  <a:pt x="5613" y="397"/>
                </a:lnTo>
                <a:lnTo>
                  <a:pt x="5613" y="312"/>
                </a:lnTo>
                <a:lnTo>
                  <a:pt x="5539" y="312"/>
                </a:lnTo>
                <a:lnTo>
                  <a:pt x="5539" y="341"/>
                </a:lnTo>
                <a:lnTo>
                  <a:pt x="5452" y="341"/>
                </a:lnTo>
                <a:lnTo>
                  <a:pt x="5437" y="378"/>
                </a:lnTo>
                <a:lnTo>
                  <a:pt x="5437" y="506"/>
                </a:lnTo>
                <a:lnTo>
                  <a:pt x="5405" y="506"/>
                </a:lnTo>
                <a:lnTo>
                  <a:pt x="5405" y="438"/>
                </a:lnTo>
                <a:lnTo>
                  <a:pt x="5393" y="438"/>
                </a:lnTo>
                <a:lnTo>
                  <a:pt x="5393" y="408"/>
                </a:lnTo>
                <a:lnTo>
                  <a:pt x="5352" y="408"/>
                </a:lnTo>
                <a:lnTo>
                  <a:pt x="5352" y="442"/>
                </a:lnTo>
                <a:lnTo>
                  <a:pt x="5336" y="442"/>
                </a:lnTo>
                <a:lnTo>
                  <a:pt x="5336" y="472"/>
                </a:lnTo>
                <a:lnTo>
                  <a:pt x="5328" y="472"/>
                </a:lnTo>
                <a:lnTo>
                  <a:pt x="5328" y="535"/>
                </a:lnTo>
                <a:lnTo>
                  <a:pt x="5296" y="535"/>
                </a:lnTo>
                <a:lnTo>
                  <a:pt x="5296" y="515"/>
                </a:lnTo>
                <a:lnTo>
                  <a:pt x="5129" y="515"/>
                </a:lnTo>
                <a:lnTo>
                  <a:pt x="5129" y="571"/>
                </a:lnTo>
                <a:lnTo>
                  <a:pt x="5089" y="571"/>
                </a:lnTo>
                <a:lnTo>
                  <a:pt x="5089" y="515"/>
                </a:lnTo>
                <a:lnTo>
                  <a:pt x="5022" y="515"/>
                </a:lnTo>
                <a:lnTo>
                  <a:pt x="5022" y="598"/>
                </a:lnTo>
                <a:lnTo>
                  <a:pt x="4998" y="598"/>
                </a:lnTo>
                <a:lnTo>
                  <a:pt x="4998" y="559"/>
                </a:lnTo>
                <a:lnTo>
                  <a:pt x="4955" y="559"/>
                </a:lnTo>
                <a:lnTo>
                  <a:pt x="4955" y="544"/>
                </a:lnTo>
                <a:lnTo>
                  <a:pt x="4901" y="544"/>
                </a:lnTo>
                <a:lnTo>
                  <a:pt x="4901" y="485"/>
                </a:lnTo>
                <a:lnTo>
                  <a:pt x="4883" y="485"/>
                </a:lnTo>
                <a:lnTo>
                  <a:pt x="4883" y="440"/>
                </a:lnTo>
                <a:lnTo>
                  <a:pt x="4863" y="440"/>
                </a:lnTo>
                <a:lnTo>
                  <a:pt x="4863" y="395"/>
                </a:lnTo>
                <a:lnTo>
                  <a:pt x="4838" y="395"/>
                </a:lnTo>
                <a:lnTo>
                  <a:pt x="4838" y="581"/>
                </a:lnTo>
                <a:lnTo>
                  <a:pt x="4807" y="581"/>
                </a:lnTo>
                <a:lnTo>
                  <a:pt x="4807" y="557"/>
                </a:lnTo>
                <a:lnTo>
                  <a:pt x="4772" y="557"/>
                </a:lnTo>
                <a:lnTo>
                  <a:pt x="4772" y="445"/>
                </a:lnTo>
                <a:lnTo>
                  <a:pt x="4759" y="445"/>
                </a:lnTo>
                <a:lnTo>
                  <a:pt x="4759" y="488"/>
                </a:lnTo>
                <a:lnTo>
                  <a:pt x="4730" y="488"/>
                </a:lnTo>
                <a:lnTo>
                  <a:pt x="4730" y="525"/>
                </a:lnTo>
                <a:lnTo>
                  <a:pt x="4672" y="525"/>
                </a:lnTo>
                <a:lnTo>
                  <a:pt x="4672" y="463"/>
                </a:lnTo>
                <a:lnTo>
                  <a:pt x="4602" y="463"/>
                </a:lnTo>
                <a:lnTo>
                  <a:pt x="4602" y="319"/>
                </a:lnTo>
                <a:lnTo>
                  <a:pt x="4487" y="319"/>
                </a:lnTo>
                <a:lnTo>
                  <a:pt x="4487" y="462"/>
                </a:lnTo>
                <a:lnTo>
                  <a:pt x="4456" y="462"/>
                </a:lnTo>
                <a:lnTo>
                  <a:pt x="4456" y="498"/>
                </a:lnTo>
                <a:lnTo>
                  <a:pt x="4408" y="498"/>
                </a:lnTo>
                <a:lnTo>
                  <a:pt x="4408" y="531"/>
                </a:lnTo>
                <a:lnTo>
                  <a:pt x="4346" y="531"/>
                </a:lnTo>
                <a:lnTo>
                  <a:pt x="4346" y="480"/>
                </a:lnTo>
                <a:lnTo>
                  <a:pt x="4293" y="480"/>
                </a:lnTo>
                <a:lnTo>
                  <a:pt x="4293" y="511"/>
                </a:lnTo>
                <a:lnTo>
                  <a:pt x="4272" y="511"/>
                </a:lnTo>
                <a:lnTo>
                  <a:pt x="4272" y="559"/>
                </a:lnTo>
                <a:lnTo>
                  <a:pt x="4231" y="559"/>
                </a:lnTo>
                <a:lnTo>
                  <a:pt x="4231" y="455"/>
                </a:lnTo>
                <a:lnTo>
                  <a:pt x="4185" y="455"/>
                </a:lnTo>
                <a:lnTo>
                  <a:pt x="4185" y="479"/>
                </a:lnTo>
                <a:lnTo>
                  <a:pt x="4155" y="479"/>
                </a:lnTo>
                <a:lnTo>
                  <a:pt x="4155" y="503"/>
                </a:lnTo>
                <a:lnTo>
                  <a:pt x="4135" y="503"/>
                </a:lnTo>
                <a:lnTo>
                  <a:pt x="4135" y="523"/>
                </a:lnTo>
                <a:lnTo>
                  <a:pt x="4092" y="523"/>
                </a:lnTo>
                <a:lnTo>
                  <a:pt x="4092" y="397"/>
                </a:lnTo>
                <a:lnTo>
                  <a:pt x="4024" y="397"/>
                </a:lnTo>
                <a:lnTo>
                  <a:pt x="4024" y="378"/>
                </a:lnTo>
                <a:lnTo>
                  <a:pt x="3998" y="378"/>
                </a:lnTo>
                <a:lnTo>
                  <a:pt x="3998" y="341"/>
                </a:lnTo>
                <a:lnTo>
                  <a:pt x="3982" y="341"/>
                </a:lnTo>
                <a:lnTo>
                  <a:pt x="3982" y="312"/>
                </a:lnTo>
                <a:lnTo>
                  <a:pt x="3925" y="312"/>
                </a:lnTo>
                <a:lnTo>
                  <a:pt x="3925" y="334"/>
                </a:lnTo>
                <a:lnTo>
                  <a:pt x="3916" y="334"/>
                </a:lnTo>
                <a:lnTo>
                  <a:pt x="3916" y="360"/>
                </a:lnTo>
                <a:lnTo>
                  <a:pt x="3901" y="360"/>
                </a:lnTo>
                <a:lnTo>
                  <a:pt x="3901" y="527"/>
                </a:lnTo>
                <a:lnTo>
                  <a:pt x="3883" y="527"/>
                </a:lnTo>
                <a:lnTo>
                  <a:pt x="3883" y="402"/>
                </a:lnTo>
                <a:lnTo>
                  <a:pt x="3840" y="402"/>
                </a:lnTo>
                <a:lnTo>
                  <a:pt x="3840" y="384"/>
                </a:lnTo>
                <a:lnTo>
                  <a:pt x="3817" y="384"/>
                </a:lnTo>
                <a:lnTo>
                  <a:pt x="3817" y="406"/>
                </a:lnTo>
                <a:lnTo>
                  <a:pt x="3777" y="406"/>
                </a:lnTo>
                <a:lnTo>
                  <a:pt x="3777" y="221"/>
                </a:lnTo>
                <a:lnTo>
                  <a:pt x="3762" y="221"/>
                </a:lnTo>
                <a:lnTo>
                  <a:pt x="3762" y="191"/>
                </a:lnTo>
                <a:lnTo>
                  <a:pt x="3738" y="191"/>
                </a:lnTo>
                <a:lnTo>
                  <a:pt x="3738" y="221"/>
                </a:lnTo>
                <a:lnTo>
                  <a:pt x="3723" y="221"/>
                </a:lnTo>
                <a:lnTo>
                  <a:pt x="3723" y="521"/>
                </a:lnTo>
                <a:lnTo>
                  <a:pt x="3703" y="521"/>
                </a:lnTo>
                <a:lnTo>
                  <a:pt x="3703" y="485"/>
                </a:lnTo>
                <a:lnTo>
                  <a:pt x="3596" y="485"/>
                </a:lnTo>
                <a:lnTo>
                  <a:pt x="3596" y="134"/>
                </a:lnTo>
                <a:lnTo>
                  <a:pt x="3577" y="134"/>
                </a:lnTo>
                <a:lnTo>
                  <a:pt x="3577" y="120"/>
                </a:lnTo>
                <a:lnTo>
                  <a:pt x="3526" y="120"/>
                </a:lnTo>
                <a:lnTo>
                  <a:pt x="3526" y="215"/>
                </a:lnTo>
                <a:lnTo>
                  <a:pt x="3482" y="259"/>
                </a:lnTo>
                <a:lnTo>
                  <a:pt x="3482" y="285"/>
                </a:lnTo>
                <a:lnTo>
                  <a:pt x="3467" y="285"/>
                </a:lnTo>
                <a:lnTo>
                  <a:pt x="3467" y="355"/>
                </a:lnTo>
                <a:lnTo>
                  <a:pt x="3374" y="328"/>
                </a:lnTo>
                <a:lnTo>
                  <a:pt x="3374" y="554"/>
                </a:lnTo>
                <a:lnTo>
                  <a:pt x="3311" y="554"/>
                </a:lnTo>
                <a:lnTo>
                  <a:pt x="3311" y="532"/>
                </a:lnTo>
                <a:lnTo>
                  <a:pt x="3279" y="532"/>
                </a:lnTo>
                <a:lnTo>
                  <a:pt x="3279" y="502"/>
                </a:lnTo>
                <a:lnTo>
                  <a:pt x="3219" y="502"/>
                </a:lnTo>
                <a:lnTo>
                  <a:pt x="3219" y="283"/>
                </a:lnTo>
                <a:lnTo>
                  <a:pt x="3179" y="283"/>
                </a:lnTo>
                <a:lnTo>
                  <a:pt x="3179" y="263"/>
                </a:lnTo>
                <a:lnTo>
                  <a:pt x="3118" y="263"/>
                </a:lnTo>
                <a:lnTo>
                  <a:pt x="3118" y="304"/>
                </a:lnTo>
                <a:lnTo>
                  <a:pt x="3083" y="304"/>
                </a:lnTo>
                <a:lnTo>
                  <a:pt x="3083" y="354"/>
                </a:lnTo>
                <a:lnTo>
                  <a:pt x="2940" y="354"/>
                </a:lnTo>
                <a:lnTo>
                  <a:pt x="2940" y="404"/>
                </a:lnTo>
                <a:lnTo>
                  <a:pt x="2922" y="404"/>
                </a:lnTo>
                <a:lnTo>
                  <a:pt x="2922" y="589"/>
                </a:lnTo>
                <a:lnTo>
                  <a:pt x="2831" y="589"/>
                </a:lnTo>
                <a:lnTo>
                  <a:pt x="2831" y="571"/>
                </a:lnTo>
                <a:lnTo>
                  <a:pt x="2797" y="571"/>
                </a:lnTo>
                <a:lnTo>
                  <a:pt x="2797" y="521"/>
                </a:lnTo>
                <a:lnTo>
                  <a:pt x="2777" y="502"/>
                </a:lnTo>
                <a:lnTo>
                  <a:pt x="2673" y="502"/>
                </a:lnTo>
                <a:lnTo>
                  <a:pt x="2673" y="572"/>
                </a:lnTo>
                <a:lnTo>
                  <a:pt x="2641" y="572"/>
                </a:lnTo>
                <a:lnTo>
                  <a:pt x="2641" y="598"/>
                </a:lnTo>
                <a:lnTo>
                  <a:pt x="2525" y="598"/>
                </a:lnTo>
                <a:lnTo>
                  <a:pt x="2525" y="520"/>
                </a:lnTo>
                <a:lnTo>
                  <a:pt x="2489" y="520"/>
                </a:lnTo>
                <a:lnTo>
                  <a:pt x="2489" y="479"/>
                </a:lnTo>
                <a:lnTo>
                  <a:pt x="2468" y="479"/>
                </a:lnTo>
                <a:lnTo>
                  <a:pt x="2468" y="464"/>
                </a:lnTo>
                <a:lnTo>
                  <a:pt x="2384" y="464"/>
                </a:lnTo>
                <a:lnTo>
                  <a:pt x="2384" y="510"/>
                </a:lnTo>
                <a:lnTo>
                  <a:pt x="2363" y="510"/>
                </a:lnTo>
                <a:lnTo>
                  <a:pt x="2363" y="557"/>
                </a:lnTo>
                <a:lnTo>
                  <a:pt x="2328" y="557"/>
                </a:lnTo>
                <a:lnTo>
                  <a:pt x="2328" y="350"/>
                </a:lnTo>
                <a:lnTo>
                  <a:pt x="2146" y="350"/>
                </a:lnTo>
                <a:lnTo>
                  <a:pt x="2146" y="399"/>
                </a:lnTo>
                <a:lnTo>
                  <a:pt x="2037" y="399"/>
                </a:lnTo>
                <a:lnTo>
                  <a:pt x="2037" y="622"/>
                </a:lnTo>
                <a:lnTo>
                  <a:pt x="2021" y="622"/>
                </a:lnTo>
                <a:lnTo>
                  <a:pt x="2021" y="568"/>
                </a:lnTo>
                <a:lnTo>
                  <a:pt x="2009" y="568"/>
                </a:lnTo>
                <a:lnTo>
                  <a:pt x="2009" y="544"/>
                </a:lnTo>
                <a:lnTo>
                  <a:pt x="1953" y="544"/>
                </a:lnTo>
                <a:lnTo>
                  <a:pt x="1953" y="520"/>
                </a:lnTo>
                <a:lnTo>
                  <a:pt x="1940" y="520"/>
                </a:lnTo>
                <a:lnTo>
                  <a:pt x="1940" y="542"/>
                </a:lnTo>
                <a:lnTo>
                  <a:pt x="1901" y="542"/>
                </a:lnTo>
                <a:lnTo>
                  <a:pt x="1901" y="493"/>
                </a:lnTo>
                <a:lnTo>
                  <a:pt x="1883" y="433"/>
                </a:lnTo>
                <a:lnTo>
                  <a:pt x="1838" y="433"/>
                </a:lnTo>
                <a:lnTo>
                  <a:pt x="1838" y="551"/>
                </a:lnTo>
                <a:lnTo>
                  <a:pt x="1788" y="551"/>
                </a:lnTo>
                <a:lnTo>
                  <a:pt x="1788" y="587"/>
                </a:lnTo>
                <a:lnTo>
                  <a:pt x="1718" y="587"/>
                </a:lnTo>
                <a:lnTo>
                  <a:pt x="1718" y="557"/>
                </a:lnTo>
                <a:lnTo>
                  <a:pt x="1694" y="557"/>
                </a:lnTo>
                <a:lnTo>
                  <a:pt x="1694" y="589"/>
                </a:lnTo>
                <a:lnTo>
                  <a:pt x="1625" y="589"/>
                </a:lnTo>
                <a:lnTo>
                  <a:pt x="1625" y="615"/>
                </a:lnTo>
                <a:lnTo>
                  <a:pt x="1599" y="615"/>
                </a:lnTo>
                <a:lnTo>
                  <a:pt x="1599" y="637"/>
                </a:lnTo>
                <a:lnTo>
                  <a:pt x="1522" y="637"/>
                </a:lnTo>
                <a:lnTo>
                  <a:pt x="1522" y="613"/>
                </a:lnTo>
                <a:lnTo>
                  <a:pt x="1508" y="613"/>
                </a:lnTo>
                <a:lnTo>
                  <a:pt x="1508" y="479"/>
                </a:lnTo>
                <a:lnTo>
                  <a:pt x="1392" y="479"/>
                </a:lnTo>
                <a:lnTo>
                  <a:pt x="1392" y="572"/>
                </a:lnTo>
                <a:lnTo>
                  <a:pt x="1302" y="572"/>
                </a:lnTo>
                <a:lnTo>
                  <a:pt x="1302" y="538"/>
                </a:lnTo>
                <a:lnTo>
                  <a:pt x="1278" y="538"/>
                </a:lnTo>
                <a:lnTo>
                  <a:pt x="1278" y="514"/>
                </a:lnTo>
                <a:lnTo>
                  <a:pt x="1201" y="514"/>
                </a:lnTo>
                <a:lnTo>
                  <a:pt x="1201" y="610"/>
                </a:lnTo>
                <a:lnTo>
                  <a:pt x="1176" y="610"/>
                </a:lnTo>
                <a:lnTo>
                  <a:pt x="1176" y="594"/>
                </a:lnTo>
                <a:lnTo>
                  <a:pt x="1150" y="594"/>
                </a:lnTo>
                <a:lnTo>
                  <a:pt x="1150" y="551"/>
                </a:lnTo>
                <a:lnTo>
                  <a:pt x="1118" y="551"/>
                </a:lnTo>
                <a:lnTo>
                  <a:pt x="1118" y="645"/>
                </a:lnTo>
                <a:lnTo>
                  <a:pt x="1092" y="645"/>
                </a:lnTo>
                <a:lnTo>
                  <a:pt x="1092" y="616"/>
                </a:lnTo>
                <a:lnTo>
                  <a:pt x="939" y="616"/>
                </a:lnTo>
                <a:lnTo>
                  <a:pt x="939" y="566"/>
                </a:lnTo>
                <a:lnTo>
                  <a:pt x="923" y="566"/>
                </a:lnTo>
                <a:lnTo>
                  <a:pt x="923" y="544"/>
                </a:lnTo>
                <a:lnTo>
                  <a:pt x="896" y="544"/>
                </a:lnTo>
                <a:lnTo>
                  <a:pt x="896" y="501"/>
                </a:lnTo>
                <a:lnTo>
                  <a:pt x="845" y="501"/>
                </a:lnTo>
                <a:lnTo>
                  <a:pt x="845" y="553"/>
                </a:lnTo>
                <a:lnTo>
                  <a:pt x="750" y="553"/>
                </a:lnTo>
                <a:lnTo>
                  <a:pt x="750" y="576"/>
                </a:lnTo>
                <a:lnTo>
                  <a:pt x="733" y="576"/>
                </a:lnTo>
                <a:lnTo>
                  <a:pt x="733" y="613"/>
                </a:lnTo>
                <a:lnTo>
                  <a:pt x="680" y="613"/>
                </a:lnTo>
                <a:lnTo>
                  <a:pt x="680" y="574"/>
                </a:lnTo>
                <a:lnTo>
                  <a:pt x="560" y="574"/>
                </a:lnTo>
                <a:lnTo>
                  <a:pt x="560" y="605"/>
                </a:lnTo>
                <a:lnTo>
                  <a:pt x="502" y="605"/>
                </a:lnTo>
                <a:lnTo>
                  <a:pt x="502" y="557"/>
                </a:lnTo>
                <a:lnTo>
                  <a:pt x="475" y="557"/>
                </a:lnTo>
                <a:lnTo>
                  <a:pt x="475" y="511"/>
                </a:lnTo>
                <a:lnTo>
                  <a:pt x="440" y="511"/>
                </a:lnTo>
                <a:lnTo>
                  <a:pt x="440" y="485"/>
                </a:lnTo>
                <a:lnTo>
                  <a:pt x="373" y="485"/>
                </a:lnTo>
                <a:lnTo>
                  <a:pt x="373" y="510"/>
                </a:lnTo>
                <a:lnTo>
                  <a:pt x="316" y="510"/>
                </a:lnTo>
                <a:lnTo>
                  <a:pt x="316" y="527"/>
                </a:lnTo>
                <a:lnTo>
                  <a:pt x="293" y="527"/>
                </a:lnTo>
                <a:lnTo>
                  <a:pt x="293" y="562"/>
                </a:lnTo>
                <a:lnTo>
                  <a:pt x="280" y="562"/>
                </a:lnTo>
                <a:lnTo>
                  <a:pt x="280" y="614"/>
                </a:lnTo>
                <a:lnTo>
                  <a:pt x="100" y="614"/>
                </a:lnTo>
                <a:lnTo>
                  <a:pt x="100" y="663"/>
                </a:lnTo>
                <a:lnTo>
                  <a:pt x="0" y="663"/>
                </a:lnTo>
                <a:lnTo>
                  <a:pt x="0" y="1150"/>
                </a:lnTo>
                <a:lnTo>
                  <a:pt x="7679" y="1150"/>
                </a:lnTo>
                <a:lnTo>
                  <a:pt x="7679" y="512"/>
                </a:lnTo>
                <a:close/>
              </a:path>
            </a:pathLst>
          </a:custGeom>
          <a:solidFill>
            <a:srgbClr val="5706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 name="Google Shape;264;p45"/>
          <p:cNvSpPr txBox="1"/>
          <p:nvPr/>
        </p:nvSpPr>
        <p:spPr>
          <a:xfrm>
            <a:off x="435000" y="1056100"/>
            <a:ext cx="8274000" cy="2722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Clr>
                <a:schemeClr val="dk2"/>
              </a:buClr>
              <a:buSzPts val="1700"/>
              <a:buFont typeface="Raleway"/>
              <a:buChar char="●"/>
            </a:pPr>
            <a:r>
              <a:rPr lang="en" sz="1200">
                <a:solidFill>
                  <a:schemeClr val="dk2"/>
                </a:solidFill>
              </a:rPr>
              <a:t>Alkaff, M., Mustamin, N. F., &amp; Firdaus, G. A. A. (2023, March 6). </a:t>
            </a:r>
            <a:r>
              <a:rPr i="1" lang="en" sz="1200">
                <a:solidFill>
                  <a:schemeClr val="dk2"/>
                </a:solidFill>
              </a:rPr>
              <a:t>Prediction of crime rate in Banjarmasin city using RNN-GRU model</a:t>
            </a:r>
            <a:r>
              <a:rPr lang="en" sz="1200">
                <a:solidFill>
                  <a:schemeClr val="dk2"/>
                </a:solidFill>
              </a:rPr>
              <a:t>. International Journal of Intelligent Systems and Applications in Engineering. Retrieved April 28, 2023</a:t>
            </a:r>
            <a:endParaRPr sz="1200">
              <a:solidFill>
                <a:schemeClr val="dk2"/>
              </a:solidFill>
            </a:endParaRPr>
          </a:p>
          <a:p>
            <a:pPr indent="-342900" lvl="0" marL="457200" rtl="0" algn="l">
              <a:lnSpc>
                <a:spcPct val="115000"/>
              </a:lnSpc>
              <a:spcBef>
                <a:spcPts val="0"/>
              </a:spcBef>
              <a:spcAft>
                <a:spcPts val="0"/>
              </a:spcAft>
              <a:buClr>
                <a:schemeClr val="dk2"/>
              </a:buClr>
              <a:buSzPts val="1800"/>
              <a:buFont typeface="Times New Roman"/>
              <a:buChar char="●"/>
            </a:pPr>
            <a:r>
              <a:rPr i="1" lang="en" sz="1200">
                <a:solidFill>
                  <a:schemeClr val="dk2"/>
                </a:solidFill>
              </a:rPr>
              <a:t>Crime hot spot forecasting: A recurrent model with ... - IEEE xplore</a:t>
            </a:r>
            <a:r>
              <a:rPr lang="en" sz="1200">
                <a:solidFill>
                  <a:schemeClr val="dk2"/>
                </a:solidFill>
              </a:rPr>
              <a:t>. (n.d.). Retrieved April 29, 2023</a:t>
            </a:r>
            <a:endParaRPr sz="18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2"/>
              </a:buClr>
              <a:buSzPts val="1800"/>
              <a:buFont typeface="Times New Roman"/>
              <a:buChar char="●"/>
            </a:pPr>
            <a:r>
              <a:rPr lang="en" sz="1200">
                <a:solidFill>
                  <a:schemeClr val="dk2"/>
                </a:solidFill>
              </a:rPr>
              <a:t>Noor, T. H., Almars, A. M., Alwateer, M., Almaliki, M., Gad, I., &amp; Atlam, E.-S. (2022, December 1). </a:t>
            </a:r>
            <a:r>
              <a:rPr i="1" lang="en" sz="1200">
                <a:solidFill>
                  <a:schemeClr val="dk2"/>
                </a:solidFill>
              </a:rPr>
              <a:t>Sarima: A seasonal autoregressive integrated moving average model for crime analysis in Saudi Arabia</a:t>
            </a:r>
            <a:r>
              <a:rPr lang="en" sz="1200">
                <a:solidFill>
                  <a:schemeClr val="dk2"/>
                </a:solidFill>
              </a:rPr>
              <a:t>. MDPI. Retrieved April 28, 2023</a:t>
            </a:r>
            <a:endParaRPr sz="1200">
              <a:solidFill>
                <a:schemeClr val="dk2"/>
              </a:solidFill>
            </a:endParaRPr>
          </a:p>
          <a:p>
            <a:pPr indent="-342900" lvl="0" marL="457200" rtl="0" algn="l">
              <a:lnSpc>
                <a:spcPct val="115000"/>
              </a:lnSpc>
              <a:spcBef>
                <a:spcPts val="0"/>
              </a:spcBef>
              <a:spcAft>
                <a:spcPts val="0"/>
              </a:spcAft>
              <a:buClr>
                <a:schemeClr val="dk2"/>
              </a:buClr>
              <a:buSzPts val="1800"/>
              <a:buFont typeface="Times New Roman"/>
              <a:buChar char="●"/>
            </a:pPr>
            <a:r>
              <a:rPr lang="en" sz="1200">
                <a:solidFill>
                  <a:schemeClr val="dk2"/>
                </a:solidFill>
              </a:rPr>
              <a:t>Stec, A., &amp; Klabjan, D. (2018, June 5). </a:t>
            </a:r>
            <a:r>
              <a:rPr i="1" lang="en" sz="1200">
                <a:solidFill>
                  <a:schemeClr val="dk2"/>
                </a:solidFill>
              </a:rPr>
              <a:t>Forecasting crime with Deep Learning</a:t>
            </a:r>
            <a:r>
              <a:rPr lang="en" sz="1200">
                <a:solidFill>
                  <a:schemeClr val="dk2"/>
                </a:solidFill>
              </a:rPr>
              <a:t>. arXiv.org. Retrieved April 28, 2023</a:t>
            </a:r>
            <a:endParaRPr sz="1200">
              <a:solidFill>
                <a:schemeClr val="dk2"/>
              </a:solidFill>
            </a:endParaRPr>
          </a:p>
          <a:p>
            <a:pPr indent="0" lvl="0" marL="457200" rtl="0" algn="l">
              <a:lnSpc>
                <a:spcPct val="115000"/>
              </a:lnSpc>
              <a:spcBef>
                <a:spcPts val="1200"/>
              </a:spcBef>
              <a:spcAft>
                <a:spcPts val="0"/>
              </a:spcAft>
              <a:buNone/>
            </a:pPr>
            <a:r>
              <a:t/>
            </a:r>
            <a:endParaRPr sz="1800">
              <a:solidFill>
                <a:schemeClr val="dk2"/>
              </a:solidFill>
              <a:latin typeface="Times New Roman"/>
              <a:ea typeface="Times New Roman"/>
              <a:cs typeface="Times New Roman"/>
              <a:sym typeface="Times New Roman"/>
            </a:endParaRPr>
          </a:p>
        </p:txBody>
      </p:sp>
      <p:sp>
        <p:nvSpPr>
          <p:cNvPr id="265" name="Google Shape;265;p45"/>
          <p:cNvSpPr txBox="1"/>
          <p:nvPr/>
        </p:nvSpPr>
        <p:spPr>
          <a:xfrm>
            <a:off x="106325" y="259200"/>
            <a:ext cx="24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66" name="Google Shape;266;p45"/>
          <p:cNvSpPr txBox="1"/>
          <p:nvPr/>
        </p:nvSpPr>
        <p:spPr>
          <a:xfrm>
            <a:off x="1717800" y="67425"/>
            <a:ext cx="570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Raleway"/>
                <a:ea typeface="Raleway"/>
                <a:cs typeface="Raleway"/>
                <a:sym typeface="Raleway"/>
              </a:rPr>
              <a:t>Literature Review</a:t>
            </a:r>
            <a:endParaRPr b="1" sz="35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1096700" y="555475"/>
            <a:ext cx="6542400" cy="366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Seasonal Decomposition</a:t>
            </a:r>
            <a:endParaRPr/>
          </a:p>
        </p:txBody>
      </p:sp>
      <p:sp>
        <p:nvSpPr>
          <p:cNvPr id="272" name="Google Shape;272;p46"/>
          <p:cNvSpPr txBox="1"/>
          <p:nvPr>
            <p:ph idx="1" type="body"/>
          </p:nvPr>
        </p:nvSpPr>
        <p:spPr>
          <a:xfrm>
            <a:off x="592875" y="144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chemeClr val="dk2"/>
                </a:solidFill>
                <a:latin typeface="Times New Roman"/>
                <a:ea typeface="Times New Roman"/>
                <a:cs typeface="Times New Roman"/>
                <a:sym typeface="Times New Roman"/>
              </a:rPr>
              <a:t>Once we set the period as 12, there will be a s</a:t>
            </a:r>
            <a:r>
              <a:rPr b="1" lang="en" sz="1700">
                <a:solidFill>
                  <a:schemeClr val="dk2"/>
                </a:solidFill>
                <a:latin typeface="Times New Roman"/>
                <a:ea typeface="Times New Roman"/>
                <a:cs typeface="Times New Roman"/>
                <a:sym typeface="Times New Roman"/>
              </a:rPr>
              <a:t>trong Seasonal pattern from row 3</a:t>
            </a:r>
            <a:endParaRPr b="1"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b="1" lang="en" sz="1700">
                <a:solidFill>
                  <a:schemeClr val="dk2"/>
                </a:solidFill>
                <a:latin typeface="Times New Roman"/>
                <a:ea typeface="Times New Roman"/>
                <a:cs typeface="Times New Roman"/>
                <a:sym typeface="Times New Roman"/>
              </a:rPr>
              <a:t>This leads us to us the </a:t>
            </a:r>
            <a:r>
              <a:rPr b="1" lang="en" sz="1550">
                <a:solidFill>
                  <a:schemeClr val="dk2"/>
                </a:solidFill>
                <a:highlight>
                  <a:srgbClr val="FFFFFE"/>
                </a:highlight>
                <a:latin typeface="Times New Roman"/>
                <a:ea typeface="Times New Roman"/>
                <a:cs typeface="Times New Roman"/>
                <a:sym typeface="Times New Roman"/>
              </a:rPr>
              <a:t>SARIMA model.</a:t>
            </a:r>
            <a:endParaRPr b="1" sz="1550">
              <a:solidFill>
                <a:schemeClr val="dk2"/>
              </a:solidFill>
              <a:highlight>
                <a:srgbClr val="FFFFFE"/>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700">
              <a:latin typeface="Times New Roman"/>
              <a:ea typeface="Times New Roman"/>
              <a:cs typeface="Times New Roman"/>
              <a:sym typeface="Times New Roman"/>
            </a:endParaRPr>
          </a:p>
        </p:txBody>
      </p:sp>
      <p:pic>
        <p:nvPicPr>
          <p:cNvPr id="273" name="Google Shape;273;p46"/>
          <p:cNvPicPr preferRelativeResize="0"/>
          <p:nvPr/>
        </p:nvPicPr>
        <p:blipFill>
          <a:blip r:embed="rId3">
            <a:alphaModFix/>
          </a:blip>
          <a:stretch>
            <a:fillRect/>
          </a:stretch>
        </p:blipFill>
        <p:spPr>
          <a:xfrm>
            <a:off x="4183957" y="1074676"/>
            <a:ext cx="4631892" cy="3179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1166475" y="133800"/>
            <a:ext cx="6964800" cy="791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result of using </a:t>
            </a:r>
            <a:r>
              <a:rPr lang="en"/>
              <a:t>SARIMA</a:t>
            </a:r>
            <a:r>
              <a:rPr lang="en"/>
              <a:t> model</a:t>
            </a:r>
            <a:endParaRPr/>
          </a:p>
        </p:txBody>
      </p:sp>
      <p:sp>
        <p:nvSpPr>
          <p:cNvPr id="279" name="Google Shape;279;p47"/>
          <p:cNvSpPr txBox="1"/>
          <p:nvPr>
            <p:ph idx="1" type="body"/>
          </p:nvPr>
        </p:nvSpPr>
        <p:spPr>
          <a:xfrm>
            <a:off x="628025" y="1167000"/>
            <a:ext cx="2808000" cy="39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1700">
                <a:solidFill>
                  <a:schemeClr val="dk2"/>
                </a:solidFill>
                <a:latin typeface="Times New Roman"/>
                <a:ea typeface="Times New Roman"/>
                <a:cs typeface="Times New Roman"/>
                <a:sym typeface="Times New Roman"/>
              </a:rPr>
              <a:t>T</a:t>
            </a:r>
            <a:r>
              <a:rPr b="1" lang="en" sz="1700">
                <a:solidFill>
                  <a:schemeClr val="dk2"/>
                </a:solidFill>
                <a:latin typeface="Times New Roman"/>
                <a:ea typeface="Times New Roman"/>
                <a:cs typeface="Times New Roman"/>
                <a:sym typeface="Times New Roman"/>
              </a:rPr>
              <a:t>raining data set:</a:t>
            </a:r>
            <a:endParaRPr b="1"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lang="en" sz="1700">
                <a:solidFill>
                  <a:schemeClr val="dk2"/>
                </a:solidFill>
                <a:latin typeface="Times New Roman"/>
                <a:ea typeface="Times New Roman"/>
                <a:cs typeface="Times New Roman"/>
                <a:sym typeface="Times New Roman"/>
              </a:rPr>
              <a:t>2006 - 2018(156 months)</a:t>
            </a:r>
            <a:endParaRPr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b="1" lang="en" sz="1700">
                <a:solidFill>
                  <a:schemeClr val="dk2"/>
                </a:solidFill>
                <a:latin typeface="Times New Roman"/>
                <a:ea typeface="Times New Roman"/>
                <a:cs typeface="Times New Roman"/>
                <a:sym typeface="Times New Roman"/>
              </a:rPr>
              <a:t>Testing</a:t>
            </a:r>
            <a:r>
              <a:rPr b="1" lang="en" sz="1700">
                <a:solidFill>
                  <a:schemeClr val="dk2"/>
                </a:solidFill>
                <a:latin typeface="Times New Roman"/>
                <a:ea typeface="Times New Roman"/>
                <a:cs typeface="Times New Roman"/>
                <a:sym typeface="Times New Roman"/>
              </a:rPr>
              <a:t> data set:</a:t>
            </a:r>
            <a:endParaRPr b="1"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lang="en" sz="1700">
                <a:solidFill>
                  <a:schemeClr val="dk2"/>
                </a:solidFill>
                <a:latin typeface="Times New Roman"/>
                <a:ea typeface="Times New Roman"/>
                <a:cs typeface="Times New Roman"/>
                <a:sym typeface="Times New Roman"/>
              </a:rPr>
              <a:t>2019-2021(36 months)</a:t>
            </a:r>
            <a:endParaRPr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Clr>
                <a:schemeClr val="dk2"/>
              </a:buClr>
              <a:buSzPct val="64705"/>
              <a:buFont typeface="Arial"/>
              <a:buNone/>
            </a:pPr>
            <a:r>
              <a:rPr b="1" lang="en" sz="1700">
                <a:solidFill>
                  <a:schemeClr val="dk2"/>
                </a:solidFill>
                <a:latin typeface="Times New Roman"/>
                <a:ea typeface="Times New Roman"/>
                <a:cs typeface="Times New Roman"/>
                <a:sym typeface="Times New Roman"/>
              </a:rPr>
              <a:t>As we can see, except in 2020 (Impacted by Covid-19), the model predicts pretty accurately. </a:t>
            </a:r>
            <a:endParaRPr b="1"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Clr>
                <a:schemeClr val="dk2"/>
              </a:buClr>
              <a:buSzPct val="64705"/>
              <a:buFont typeface="Arial"/>
              <a:buNone/>
            </a:pPr>
            <a:r>
              <a:rPr b="1" lang="en" sz="1700">
                <a:solidFill>
                  <a:schemeClr val="dk2"/>
                </a:solidFill>
                <a:latin typeface="Times New Roman"/>
                <a:ea typeface="Times New Roman"/>
                <a:cs typeface="Times New Roman"/>
                <a:sym typeface="Times New Roman"/>
              </a:rPr>
              <a:t>This proves that crime numbers are predictable.</a:t>
            </a:r>
            <a:endParaRPr b="1"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Clr>
                <a:schemeClr val="dk2"/>
              </a:buClr>
              <a:buSzPct val="64705"/>
              <a:buFont typeface="Arial"/>
              <a:buNone/>
            </a:pPr>
            <a:r>
              <a:t/>
            </a:r>
            <a:endParaRPr b="1" sz="1700">
              <a:solidFill>
                <a:schemeClr val="dk2"/>
              </a:solidFill>
              <a:latin typeface="Times New Roman"/>
              <a:ea typeface="Times New Roman"/>
              <a:cs typeface="Times New Roman"/>
              <a:sym typeface="Times New Roman"/>
            </a:endParaRPr>
          </a:p>
          <a:p>
            <a:pPr indent="0" lvl="0" marL="0" rtl="0" algn="l">
              <a:spcBef>
                <a:spcPts val="1200"/>
              </a:spcBef>
              <a:spcAft>
                <a:spcPts val="0"/>
              </a:spcAft>
              <a:buClr>
                <a:schemeClr val="dk2"/>
              </a:buClr>
              <a:buSzPct val="64705"/>
              <a:buFont typeface="Arial"/>
              <a:buNone/>
            </a:pPr>
            <a:r>
              <a:t/>
            </a:r>
            <a:endParaRPr b="1" sz="17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b="1" sz="1700">
              <a:solidFill>
                <a:schemeClr val="dk2"/>
              </a:solidFill>
              <a:latin typeface="Times New Roman"/>
              <a:ea typeface="Times New Roman"/>
              <a:cs typeface="Times New Roman"/>
              <a:sym typeface="Times New Roman"/>
            </a:endParaRPr>
          </a:p>
        </p:txBody>
      </p:sp>
      <p:pic>
        <p:nvPicPr>
          <p:cNvPr id="280" name="Google Shape;280;p47"/>
          <p:cNvPicPr preferRelativeResize="0"/>
          <p:nvPr/>
        </p:nvPicPr>
        <p:blipFill>
          <a:blip r:embed="rId3">
            <a:alphaModFix/>
          </a:blip>
          <a:stretch>
            <a:fillRect/>
          </a:stretch>
        </p:blipFill>
        <p:spPr>
          <a:xfrm>
            <a:off x="3854100" y="1008375"/>
            <a:ext cx="4861150" cy="2493050"/>
          </a:xfrm>
          <a:prstGeom prst="rect">
            <a:avLst/>
          </a:prstGeom>
          <a:noFill/>
          <a:ln>
            <a:noFill/>
          </a:ln>
        </p:spPr>
      </p:pic>
      <p:pic>
        <p:nvPicPr>
          <p:cNvPr id="281" name="Google Shape;281;p47"/>
          <p:cNvPicPr preferRelativeResize="0"/>
          <p:nvPr/>
        </p:nvPicPr>
        <p:blipFill>
          <a:blip r:embed="rId4">
            <a:alphaModFix/>
          </a:blip>
          <a:stretch>
            <a:fillRect/>
          </a:stretch>
        </p:blipFill>
        <p:spPr>
          <a:xfrm>
            <a:off x="3854101" y="3584300"/>
            <a:ext cx="5058474" cy="106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58800" y="122100"/>
            <a:ext cx="9026400" cy="755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2"/>
              </a:buClr>
              <a:buSzPct val="45833"/>
              <a:buFont typeface="Arial"/>
              <a:buNone/>
            </a:pPr>
            <a:r>
              <a:rPr lang="en"/>
              <a:t>How can we do a more fine-grained analysis?</a:t>
            </a:r>
            <a:endParaRPr/>
          </a:p>
          <a:p>
            <a:pPr indent="0" lvl="0" marL="0" rtl="0" algn="l">
              <a:spcBef>
                <a:spcPts val="0"/>
              </a:spcBef>
              <a:spcAft>
                <a:spcPts val="0"/>
              </a:spcAft>
              <a:buNone/>
            </a:pPr>
            <a:r>
              <a:t/>
            </a:r>
            <a:endParaRPr/>
          </a:p>
        </p:txBody>
      </p:sp>
      <p:pic>
        <p:nvPicPr>
          <p:cNvPr id="287" name="Google Shape;287;p48"/>
          <p:cNvPicPr preferRelativeResize="0"/>
          <p:nvPr/>
        </p:nvPicPr>
        <p:blipFill>
          <a:blip r:embed="rId3">
            <a:alphaModFix/>
          </a:blip>
          <a:stretch>
            <a:fillRect/>
          </a:stretch>
        </p:blipFill>
        <p:spPr>
          <a:xfrm>
            <a:off x="676100" y="571750"/>
            <a:ext cx="1998000" cy="4257175"/>
          </a:xfrm>
          <a:prstGeom prst="rect">
            <a:avLst/>
          </a:prstGeom>
          <a:noFill/>
          <a:ln>
            <a:noFill/>
          </a:ln>
        </p:spPr>
      </p:pic>
      <p:sp>
        <p:nvSpPr>
          <p:cNvPr id="288" name="Google Shape;288;p48"/>
          <p:cNvSpPr txBox="1"/>
          <p:nvPr>
            <p:ph idx="1" type="body"/>
          </p:nvPr>
        </p:nvSpPr>
        <p:spPr>
          <a:xfrm>
            <a:off x="3016500" y="680225"/>
            <a:ext cx="5532000" cy="177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solidFill>
                  <a:schemeClr val="dk2"/>
                </a:solidFill>
                <a:latin typeface="Times New Roman"/>
                <a:ea typeface="Times New Roman"/>
                <a:cs typeface="Times New Roman"/>
                <a:sym typeface="Times New Roman"/>
              </a:rPr>
              <a:t>Based on the features those are related to crime, we </a:t>
            </a:r>
            <a:r>
              <a:rPr lang="en" sz="1900">
                <a:solidFill>
                  <a:schemeClr val="dk2"/>
                </a:solidFill>
                <a:latin typeface="Times New Roman"/>
                <a:ea typeface="Times New Roman"/>
                <a:cs typeface="Times New Roman"/>
                <a:sym typeface="Times New Roman"/>
              </a:rPr>
              <a:t>clustered</a:t>
            </a:r>
            <a:r>
              <a:rPr lang="en" sz="1900">
                <a:solidFill>
                  <a:schemeClr val="dk2"/>
                </a:solidFill>
                <a:latin typeface="Times New Roman"/>
                <a:ea typeface="Times New Roman"/>
                <a:cs typeface="Times New Roman"/>
                <a:sym typeface="Times New Roman"/>
              </a:rPr>
              <a:t> the </a:t>
            </a:r>
            <a:r>
              <a:rPr lang="en" sz="2000">
                <a:solidFill>
                  <a:schemeClr val="dk2"/>
                </a:solidFill>
                <a:latin typeface="Times New Roman"/>
                <a:ea typeface="Times New Roman"/>
                <a:cs typeface="Times New Roman"/>
                <a:sym typeface="Times New Roman"/>
              </a:rPr>
              <a:t>6211</a:t>
            </a:r>
            <a:r>
              <a:rPr lang="en" sz="1900">
                <a:solidFill>
                  <a:schemeClr val="dk2"/>
                </a:solidFill>
                <a:latin typeface="Times New Roman"/>
                <a:ea typeface="Times New Roman"/>
                <a:cs typeface="Times New Roman"/>
                <a:sym typeface="Times New Roman"/>
              </a:rPr>
              <a:t> </a:t>
            </a:r>
            <a:r>
              <a:rPr lang="en" sz="1900">
                <a:solidFill>
                  <a:schemeClr val="dk2"/>
                </a:solidFill>
                <a:latin typeface="Times New Roman"/>
                <a:ea typeface="Times New Roman"/>
                <a:cs typeface="Times New Roman"/>
                <a:sym typeface="Times New Roman"/>
              </a:rPr>
              <a:t>census</a:t>
            </a:r>
            <a:r>
              <a:rPr lang="en" sz="1900">
                <a:solidFill>
                  <a:schemeClr val="dk2"/>
                </a:solidFill>
                <a:latin typeface="Times New Roman"/>
                <a:ea typeface="Times New Roman"/>
                <a:cs typeface="Times New Roman"/>
                <a:sym typeface="Times New Roman"/>
              </a:rPr>
              <a:t> block of NYC into 3 groups. </a:t>
            </a:r>
            <a:endParaRPr sz="1900">
              <a:solidFill>
                <a:schemeClr val="dk2"/>
              </a:solidFill>
              <a:latin typeface="Times New Roman"/>
              <a:ea typeface="Times New Roman"/>
              <a:cs typeface="Times New Roman"/>
              <a:sym typeface="Times New Roman"/>
            </a:endParaRPr>
          </a:p>
        </p:txBody>
      </p:sp>
      <p:pic>
        <p:nvPicPr>
          <p:cNvPr id="289" name="Google Shape;289;p48"/>
          <p:cNvPicPr preferRelativeResize="0"/>
          <p:nvPr/>
        </p:nvPicPr>
        <p:blipFill>
          <a:blip r:embed="rId4">
            <a:alphaModFix/>
          </a:blip>
          <a:stretch>
            <a:fillRect/>
          </a:stretch>
        </p:blipFill>
        <p:spPr>
          <a:xfrm>
            <a:off x="3302375" y="1531375"/>
            <a:ext cx="4204774" cy="3350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9"/>
          <p:cNvSpPr txBox="1"/>
          <p:nvPr>
            <p:ph type="title"/>
          </p:nvPr>
        </p:nvSpPr>
        <p:spPr>
          <a:xfrm>
            <a:off x="405425" y="0"/>
            <a:ext cx="8832300" cy="834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How can we do better?</a:t>
            </a:r>
            <a:endParaRPr/>
          </a:p>
        </p:txBody>
      </p:sp>
      <p:pic>
        <p:nvPicPr>
          <p:cNvPr id="295" name="Google Shape;295;p49"/>
          <p:cNvPicPr preferRelativeResize="0"/>
          <p:nvPr/>
        </p:nvPicPr>
        <p:blipFill>
          <a:blip r:embed="rId3">
            <a:alphaModFix/>
          </a:blip>
          <a:stretch>
            <a:fillRect/>
          </a:stretch>
        </p:blipFill>
        <p:spPr>
          <a:xfrm>
            <a:off x="405425" y="3266788"/>
            <a:ext cx="2834575" cy="1511324"/>
          </a:xfrm>
          <a:prstGeom prst="rect">
            <a:avLst/>
          </a:prstGeom>
          <a:noFill/>
          <a:ln>
            <a:noFill/>
          </a:ln>
        </p:spPr>
      </p:pic>
      <p:pic>
        <p:nvPicPr>
          <p:cNvPr id="296" name="Google Shape;296;p49"/>
          <p:cNvPicPr preferRelativeResize="0"/>
          <p:nvPr/>
        </p:nvPicPr>
        <p:blipFill>
          <a:blip r:embed="rId4">
            <a:alphaModFix/>
          </a:blip>
          <a:stretch>
            <a:fillRect/>
          </a:stretch>
        </p:blipFill>
        <p:spPr>
          <a:xfrm>
            <a:off x="3508288" y="3266800"/>
            <a:ext cx="2783309" cy="1511300"/>
          </a:xfrm>
          <a:prstGeom prst="rect">
            <a:avLst/>
          </a:prstGeom>
          <a:noFill/>
          <a:ln>
            <a:noFill/>
          </a:ln>
        </p:spPr>
      </p:pic>
      <p:pic>
        <p:nvPicPr>
          <p:cNvPr id="297" name="Google Shape;297;p49"/>
          <p:cNvPicPr preferRelativeResize="0"/>
          <p:nvPr/>
        </p:nvPicPr>
        <p:blipFill>
          <a:blip r:embed="rId5">
            <a:alphaModFix/>
          </a:blip>
          <a:stretch>
            <a:fillRect/>
          </a:stretch>
        </p:blipFill>
        <p:spPr>
          <a:xfrm>
            <a:off x="6444000" y="3266800"/>
            <a:ext cx="2585224" cy="1388151"/>
          </a:xfrm>
          <a:prstGeom prst="rect">
            <a:avLst/>
          </a:prstGeom>
          <a:noFill/>
          <a:ln>
            <a:noFill/>
          </a:ln>
        </p:spPr>
      </p:pic>
      <p:pic>
        <p:nvPicPr>
          <p:cNvPr id="298" name="Google Shape;298;p49"/>
          <p:cNvPicPr preferRelativeResize="0"/>
          <p:nvPr/>
        </p:nvPicPr>
        <p:blipFill>
          <a:blip r:embed="rId6">
            <a:alphaModFix/>
          </a:blip>
          <a:stretch>
            <a:fillRect/>
          </a:stretch>
        </p:blipFill>
        <p:spPr>
          <a:xfrm>
            <a:off x="616159" y="986400"/>
            <a:ext cx="2413106" cy="2128001"/>
          </a:xfrm>
          <a:prstGeom prst="rect">
            <a:avLst/>
          </a:prstGeom>
          <a:noFill/>
          <a:ln>
            <a:noFill/>
          </a:ln>
        </p:spPr>
      </p:pic>
      <p:pic>
        <p:nvPicPr>
          <p:cNvPr id="299" name="Google Shape;299;p49"/>
          <p:cNvPicPr preferRelativeResize="0"/>
          <p:nvPr/>
        </p:nvPicPr>
        <p:blipFill>
          <a:blip r:embed="rId7">
            <a:alphaModFix/>
          </a:blip>
          <a:stretch>
            <a:fillRect/>
          </a:stretch>
        </p:blipFill>
        <p:spPr>
          <a:xfrm>
            <a:off x="3696909" y="986400"/>
            <a:ext cx="2406074" cy="2128000"/>
          </a:xfrm>
          <a:prstGeom prst="rect">
            <a:avLst/>
          </a:prstGeom>
          <a:noFill/>
          <a:ln>
            <a:noFill/>
          </a:ln>
        </p:spPr>
      </p:pic>
      <p:pic>
        <p:nvPicPr>
          <p:cNvPr id="300" name="Google Shape;300;p49"/>
          <p:cNvPicPr preferRelativeResize="0"/>
          <p:nvPr/>
        </p:nvPicPr>
        <p:blipFill>
          <a:blip r:embed="rId8">
            <a:alphaModFix/>
          </a:blip>
          <a:stretch>
            <a:fillRect/>
          </a:stretch>
        </p:blipFill>
        <p:spPr>
          <a:xfrm>
            <a:off x="6443996" y="986400"/>
            <a:ext cx="2493473" cy="2127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ph type="title"/>
          </p:nvPr>
        </p:nvSpPr>
        <p:spPr>
          <a:xfrm>
            <a:off x="0" y="2152500"/>
            <a:ext cx="9080400" cy="83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For more accurate result , we have to use Neural Network Prediction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